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7556500" cy="106934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gar BLOMME" initials="EB" lastIdx="1" clrIdx="0">
    <p:extLst>
      <p:ext uri="{19B8F6BF-5375-455C-9EA6-DF929625EA0E}">
        <p15:presenceInfo xmlns:p15="http://schemas.microsoft.com/office/powerpoint/2012/main" userId="S::edgar.blomme@efiltec.fr::d75e79d9-178d-407a-a3c0-ea1a32434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06068"/>
            <a:ext cx="7559039" cy="23058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59040" cy="1449705"/>
          </a:xfrm>
          <a:custGeom>
            <a:avLst/>
            <a:gdLst/>
            <a:ahLst/>
            <a:cxnLst/>
            <a:rect l="l" t="t" r="r" b="b"/>
            <a:pathLst>
              <a:path w="7559040" h="1449705">
                <a:moveTo>
                  <a:pt x="7559039" y="1449324"/>
                </a:moveTo>
                <a:lnTo>
                  <a:pt x="0" y="1449324"/>
                </a:lnTo>
                <a:lnTo>
                  <a:pt x="0" y="0"/>
                </a:lnTo>
                <a:lnTo>
                  <a:pt x="7559039" y="0"/>
                </a:lnTo>
                <a:lnTo>
                  <a:pt x="7559039" y="1449324"/>
                </a:lnTo>
                <a:close/>
              </a:path>
            </a:pathLst>
          </a:custGeom>
          <a:solidFill>
            <a:srgbClr val="24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584435"/>
            <a:ext cx="7559040" cy="1108075"/>
          </a:xfrm>
          <a:custGeom>
            <a:avLst/>
            <a:gdLst/>
            <a:ahLst/>
            <a:cxnLst/>
            <a:rect l="l" t="t" r="r" b="b"/>
            <a:pathLst>
              <a:path w="7559040" h="1108075">
                <a:moveTo>
                  <a:pt x="7559039" y="1107948"/>
                </a:moveTo>
                <a:lnTo>
                  <a:pt x="0" y="1107948"/>
                </a:lnTo>
                <a:lnTo>
                  <a:pt x="0" y="0"/>
                </a:lnTo>
                <a:lnTo>
                  <a:pt x="7559039" y="0"/>
                </a:lnTo>
                <a:lnTo>
                  <a:pt x="7559039" y="1107948"/>
                </a:lnTo>
                <a:close/>
              </a:path>
            </a:pathLst>
          </a:custGeom>
          <a:solidFill>
            <a:srgbClr val="24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6044" y="9663684"/>
            <a:ext cx="1616963" cy="56540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52043" y="1030071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" y="9918191"/>
            <a:ext cx="5120639" cy="14020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8779" y="473963"/>
            <a:ext cx="1850135" cy="65684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99643" y="694944"/>
            <a:ext cx="669290" cy="172720"/>
          </a:xfrm>
          <a:custGeom>
            <a:avLst/>
            <a:gdLst/>
            <a:ahLst/>
            <a:cxnLst/>
            <a:rect l="l" t="t" r="r" b="b"/>
            <a:pathLst>
              <a:path w="669290" h="172719">
                <a:moveTo>
                  <a:pt x="16764" y="135635"/>
                </a:moveTo>
                <a:lnTo>
                  <a:pt x="0" y="135635"/>
                </a:lnTo>
                <a:lnTo>
                  <a:pt x="44196" y="6095"/>
                </a:lnTo>
                <a:lnTo>
                  <a:pt x="65532" y="6095"/>
                </a:lnTo>
                <a:lnTo>
                  <a:pt x="71556" y="24383"/>
                </a:lnTo>
                <a:lnTo>
                  <a:pt x="53340" y="24383"/>
                </a:lnTo>
                <a:lnTo>
                  <a:pt x="33528" y="85343"/>
                </a:lnTo>
                <a:lnTo>
                  <a:pt x="91637" y="85343"/>
                </a:lnTo>
                <a:lnTo>
                  <a:pt x="96155" y="99060"/>
                </a:lnTo>
                <a:lnTo>
                  <a:pt x="28956" y="99060"/>
                </a:lnTo>
                <a:lnTo>
                  <a:pt x="16764" y="135635"/>
                </a:lnTo>
                <a:close/>
              </a:path>
              <a:path w="669290" h="172719">
                <a:moveTo>
                  <a:pt x="91637" y="85343"/>
                </a:moveTo>
                <a:lnTo>
                  <a:pt x="74676" y="85343"/>
                </a:lnTo>
                <a:lnTo>
                  <a:pt x="53340" y="24383"/>
                </a:lnTo>
                <a:lnTo>
                  <a:pt x="71556" y="24383"/>
                </a:lnTo>
                <a:lnTo>
                  <a:pt x="91637" y="85343"/>
                </a:lnTo>
                <a:close/>
              </a:path>
              <a:path w="669290" h="172719">
                <a:moveTo>
                  <a:pt x="108204" y="135635"/>
                </a:moveTo>
                <a:lnTo>
                  <a:pt x="89916" y="135635"/>
                </a:lnTo>
                <a:lnTo>
                  <a:pt x="79248" y="99060"/>
                </a:lnTo>
                <a:lnTo>
                  <a:pt x="96155" y="99060"/>
                </a:lnTo>
                <a:lnTo>
                  <a:pt x="108204" y="135635"/>
                </a:lnTo>
                <a:close/>
              </a:path>
              <a:path w="669290" h="172719">
                <a:moveTo>
                  <a:pt x="134112" y="135635"/>
                </a:moveTo>
                <a:lnTo>
                  <a:pt x="118872" y="135635"/>
                </a:lnTo>
                <a:lnTo>
                  <a:pt x="118872" y="0"/>
                </a:lnTo>
                <a:lnTo>
                  <a:pt x="135636" y="0"/>
                </a:lnTo>
                <a:lnTo>
                  <a:pt x="135636" y="48768"/>
                </a:lnTo>
                <a:lnTo>
                  <a:pt x="192024" y="48768"/>
                </a:lnTo>
                <a:lnTo>
                  <a:pt x="193665" y="51816"/>
                </a:lnTo>
                <a:lnTo>
                  <a:pt x="152400" y="51816"/>
                </a:lnTo>
                <a:lnTo>
                  <a:pt x="147828" y="54864"/>
                </a:lnTo>
                <a:lnTo>
                  <a:pt x="143256" y="56387"/>
                </a:lnTo>
                <a:lnTo>
                  <a:pt x="140208" y="59435"/>
                </a:lnTo>
                <a:lnTo>
                  <a:pt x="135636" y="62483"/>
                </a:lnTo>
                <a:lnTo>
                  <a:pt x="135636" y="118872"/>
                </a:lnTo>
                <a:lnTo>
                  <a:pt x="140208" y="120395"/>
                </a:lnTo>
                <a:lnTo>
                  <a:pt x="143256" y="121920"/>
                </a:lnTo>
                <a:lnTo>
                  <a:pt x="146304" y="121920"/>
                </a:lnTo>
                <a:lnTo>
                  <a:pt x="149352" y="123443"/>
                </a:lnTo>
                <a:lnTo>
                  <a:pt x="188976" y="123443"/>
                </a:lnTo>
                <a:lnTo>
                  <a:pt x="182951" y="130325"/>
                </a:lnTo>
                <a:lnTo>
                  <a:pt x="181901" y="131064"/>
                </a:lnTo>
                <a:lnTo>
                  <a:pt x="135636" y="131064"/>
                </a:lnTo>
                <a:lnTo>
                  <a:pt x="134112" y="135635"/>
                </a:lnTo>
                <a:close/>
              </a:path>
              <a:path w="669290" h="172719">
                <a:moveTo>
                  <a:pt x="192024" y="48768"/>
                </a:moveTo>
                <a:lnTo>
                  <a:pt x="135636" y="48768"/>
                </a:lnTo>
                <a:lnTo>
                  <a:pt x="153924" y="36576"/>
                </a:lnTo>
                <a:lnTo>
                  <a:pt x="166116" y="36576"/>
                </a:lnTo>
                <a:lnTo>
                  <a:pt x="173807" y="37195"/>
                </a:lnTo>
                <a:lnTo>
                  <a:pt x="180784" y="39243"/>
                </a:lnTo>
                <a:lnTo>
                  <a:pt x="186904" y="43005"/>
                </a:lnTo>
                <a:lnTo>
                  <a:pt x="192024" y="48768"/>
                </a:lnTo>
                <a:close/>
              </a:path>
              <a:path w="669290" h="172719">
                <a:moveTo>
                  <a:pt x="188976" y="123443"/>
                </a:moveTo>
                <a:lnTo>
                  <a:pt x="166116" y="123443"/>
                </a:lnTo>
                <a:lnTo>
                  <a:pt x="172212" y="120395"/>
                </a:lnTo>
                <a:lnTo>
                  <a:pt x="176784" y="114300"/>
                </a:lnTo>
                <a:lnTo>
                  <a:pt x="179903" y="109799"/>
                </a:lnTo>
                <a:lnTo>
                  <a:pt x="182308" y="103441"/>
                </a:lnTo>
                <a:lnTo>
                  <a:pt x="183856" y="95654"/>
                </a:lnTo>
                <a:lnTo>
                  <a:pt x="184404" y="86868"/>
                </a:lnTo>
                <a:lnTo>
                  <a:pt x="184094" y="78533"/>
                </a:lnTo>
                <a:lnTo>
                  <a:pt x="183070" y="71628"/>
                </a:lnTo>
                <a:lnTo>
                  <a:pt x="181189" y="65865"/>
                </a:lnTo>
                <a:lnTo>
                  <a:pt x="178308" y="60960"/>
                </a:lnTo>
                <a:lnTo>
                  <a:pt x="175260" y="54864"/>
                </a:lnTo>
                <a:lnTo>
                  <a:pt x="169164" y="51816"/>
                </a:lnTo>
                <a:lnTo>
                  <a:pt x="193665" y="51816"/>
                </a:lnTo>
                <a:lnTo>
                  <a:pt x="196024" y="56197"/>
                </a:lnTo>
                <a:lnTo>
                  <a:pt x="198882" y="64770"/>
                </a:lnTo>
                <a:lnTo>
                  <a:pt x="200596" y="74485"/>
                </a:lnTo>
                <a:lnTo>
                  <a:pt x="201168" y="85343"/>
                </a:lnTo>
                <a:lnTo>
                  <a:pt x="200334" y="97083"/>
                </a:lnTo>
                <a:lnTo>
                  <a:pt x="197929" y="107251"/>
                </a:lnTo>
                <a:lnTo>
                  <a:pt x="194095" y="115990"/>
                </a:lnTo>
                <a:lnTo>
                  <a:pt x="188976" y="123443"/>
                </a:lnTo>
                <a:close/>
              </a:path>
              <a:path w="669290" h="172719">
                <a:moveTo>
                  <a:pt x="160019" y="138683"/>
                </a:moveTo>
                <a:lnTo>
                  <a:pt x="155448" y="138683"/>
                </a:lnTo>
                <a:lnTo>
                  <a:pt x="150876" y="137160"/>
                </a:lnTo>
                <a:lnTo>
                  <a:pt x="146304" y="137160"/>
                </a:lnTo>
                <a:lnTo>
                  <a:pt x="143256" y="135635"/>
                </a:lnTo>
                <a:lnTo>
                  <a:pt x="138684" y="134112"/>
                </a:lnTo>
                <a:lnTo>
                  <a:pt x="135636" y="131064"/>
                </a:lnTo>
                <a:lnTo>
                  <a:pt x="181901" y="131064"/>
                </a:lnTo>
                <a:lnTo>
                  <a:pt x="176212" y="135064"/>
                </a:lnTo>
                <a:lnTo>
                  <a:pt x="168616" y="137802"/>
                </a:lnTo>
                <a:lnTo>
                  <a:pt x="160019" y="138683"/>
                </a:lnTo>
                <a:close/>
              </a:path>
              <a:path w="669290" h="172719">
                <a:moveTo>
                  <a:pt x="266700" y="38100"/>
                </a:moveTo>
                <a:lnTo>
                  <a:pt x="233172" y="38100"/>
                </a:lnTo>
                <a:lnTo>
                  <a:pt x="237743" y="36576"/>
                </a:lnTo>
                <a:lnTo>
                  <a:pt x="262128" y="36576"/>
                </a:lnTo>
                <a:lnTo>
                  <a:pt x="266700" y="38100"/>
                </a:lnTo>
                <a:close/>
              </a:path>
              <a:path w="669290" h="172719">
                <a:moveTo>
                  <a:pt x="220980" y="57912"/>
                </a:moveTo>
                <a:lnTo>
                  <a:pt x="219456" y="57912"/>
                </a:lnTo>
                <a:lnTo>
                  <a:pt x="219456" y="41148"/>
                </a:lnTo>
                <a:lnTo>
                  <a:pt x="222504" y="39624"/>
                </a:lnTo>
                <a:lnTo>
                  <a:pt x="227076" y="38100"/>
                </a:lnTo>
                <a:lnTo>
                  <a:pt x="271272" y="38100"/>
                </a:lnTo>
                <a:lnTo>
                  <a:pt x="274319" y="41148"/>
                </a:lnTo>
                <a:lnTo>
                  <a:pt x="278892" y="42672"/>
                </a:lnTo>
                <a:lnTo>
                  <a:pt x="281940" y="45720"/>
                </a:lnTo>
                <a:lnTo>
                  <a:pt x="284988" y="50291"/>
                </a:lnTo>
                <a:lnTo>
                  <a:pt x="245364" y="50291"/>
                </a:lnTo>
                <a:lnTo>
                  <a:pt x="240792" y="51816"/>
                </a:lnTo>
                <a:lnTo>
                  <a:pt x="236219" y="51816"/>
                </a:lnTo>
                <a:lnTo>
                  <a:pt x="230124" y="53339"/>
                </a:lnTo>
                <a:lnTo>
                  <a:pt x="225552" y="54864"/>
                </a:lnTo>
                <a:lnTo>
                  <a:pt x="220980" y="57912"/>
                </a:lnTo>
                <a:close/>
              </a:path>
              <a:path w="669290" h="172719">
                <a:moveTo>
                  <a:pt x="249936" y="138683"/>
                </a:moveTo>
                <a:lnTo>
                  <a:pt x="237743" y="138683"/>
                </a:lnTo>
                <a:lnTo>
                  <a:pt x="233172" y="137160"/>
                </a:lnTo>
                <a:lnTo>
                  <a:pt x="230124" y="135635"/>
                </a:lnTo>
                <a:lnTo>
                  <a:pt x="225552" y="134112"/>
                </a:lnTo>
                <a:lnTo>
                  <a:pt x="222504" y="132587"/>
                </a:lnTo>
                <a:lnTo>
                  <a:pt x="220980" y="129539"/>
                </a:lnTo>
                <a:lnTo>
                  <a:pt x="214884" y="123443"/>
                </a:lnTo>
                <a:lnTo>
                  <a:pt x="213360" y="120395"/>
                </a:lnTo>
                <a:lnTo>
                  <a:pt x="211836" y="115824"/>
                </a:lnTo>
                <a:lnTo>
                  <a:pt x="211836" y="100583"/>
                </a:lnTo>
                <a:lnTo>
                  <a:pt x="213360" y="94487"/>
                </a:lnTo>
                <a:lnTo>
                  <a:pt x="219456" y="85343"/>
                </a:lnTo>
                <a:lnTo>
                  <a:pt x="224028" y="82295"/>
                </a:lnTo>
                <a:lnTo>
                  <a:pt x="230124" y="79248"/>
                </a:lnTo>
                <a:lnTo>
                  <a:pt x="234695" y="76200"/>
                </a:lnTo>
                <a:lnTo>
                  <a:pt x="240792" y="74676"/>
                </a:lnTo>
                <a:lnTo>
                  <a:pt x="248412" y="74676"/>
                </a:lnTo>
                <a:lnTo>
                  <a:pt x="263652" y="71628"/>
                </a:lnTo>
                <a:lnTo>
                  <a:pt x="272795" y="71628"/>
                </a:lnTo>
                <a:lnTo>
                  <a:pt x="272795" y="62483"/>
                </a:lnTo>
                <a:lnTo>
                  <a:pt x="269748" y="56387"/>
                </a:lnTo>
                <a:lnTo>
                  <a:pt x="266700" y="53339"/>
                </a:lnTo>
                <a:lnTo>
                  <a:pt x="263652" y="53339"/>
                </a:lnTo>
                <a:lnTo>
                  <a:pt x="262128" y="51816"/>
                </a:lnTo>
                <a:lnTo>
                  <a:pt x="259080" y="51816"/>
                </a:lnTo>
                <a:lnTo>
                  <a:pt x="256032" y="50291"/>
                </a:lnTo>
                <a:lnTo>
                  <a:pt x="284988" y="50291"/>
                </a:lnTo>
                <a:lnTo>
                  <a:pt x="286512" y="53339"/>
                </a:lnTo>
                <a:lnTo>
                  <a:pt x="289560" y="62483"/>
                </a:lnTo>
                <a:lnTo>
                  <a:pt x="289560" y="85343"/>
                </a:lnTo>
                <a:lnTo>
                  <a:pt x="263652" y="85343"/>
                </a:lnTo>
                <a:lnTo>
                  <a:pt x="257556" y="86868"/>
                </a:lnTo>
                <a:lnTo>
                  <a:pt x="251460" y="86868"/>
                </a:lnTo>
                <a:lnTo>
                  <a:pt x="246888" y="88391"/>
                </a:lnTo>
                <a:lnTo>
                  <a:pt x="243840" y="88391"/>
                </a:lnTo>
                <a:lnTo>
                  <a:pt x="239268" y="89916"/>
                </a:lnTo>
                <a:lnTo>
                  <a:pt x="236219" y="92964"/>
                </a:lnTo>
                <a:lnTo>
                  <a:pt x="233172" y="94487"/>
                </a:lnTo>
                <a:lnTo>
                  <a:pt x="230124" y="97535"/>
                </a:lnTo>
                <a:lnTo>
                  <a:pt x="228600" y="102108"/>
                </a:lnTo>
                <a:lnTo>
                  <a:pt x="228600" y="112776"/>
                </a:lnTo>
                <a:lnTo>
                  <a:pt x="230124" y="115824"/>
                </a:lnTo>
                <a:lnTo>
                  <a:pt x="236219" y="121920"/>
                </a:lnTo>
                <a:lnTo>
                  <a:pt x="240792" y="123443"/>
                </a:lnTo>
                <a:lnTo>
                  <a:pt x="289560" y="123443"/>
                </a:lnTo>
                <a:lnTo>
                  <a:pt x="289560" y="124968"/>
                </a:lnTo>
                <a:lnTo>
                  <a:pt x="272795" y="124968"/>
                </a:lnTo>
                <a:lnTo>
                  <a:pt x="269748" y="128016"/>
                </a:lnTo>
                <a:lnTo>
                  <a:pt x="266700" y="129539"/>
                </a:lnTo>
                <a:lnTo>
                  <a:pt x="263652" y="132587"/>
                </a:lnTo>
                <a:lnTo>
                  <a:pt x="254508" y="137160"/>
                </a:lnTo>
                <a:lnTo>
                  <a:pt x="252984" y="137160"/>
                </a:lnTo>
                <a:lnTo>
                  <a:pt x="249936" y="138683"/>
                </a:lnTo>
                <a:close/>
              </a:path>
              <a:path w="669290" h="172719">
                <a:moveTo>
                  <a:pt x="289560" y="123443"/>
                </a:moveTo>
                <a:lnTo>
                  <a:pt x="251460" y="123443"/>
                </a:lnTo>
                <a:lnTo>
                  <a:pt x="257556" y="121920"/>
                </a:lnTo>
                <a:lnTo>
                  <a:pt x="260604" y="120395"/>
                </a:lnTo>
                <a:lnTo>
                  <a:pt x="265176" y="117348"/>
                </a:lnTo>
                <a:lnTo>
                  <a:pt x="269748" y="115824"/>
                </a:lnTo>
                <a:lnTo>
                  <a:pt x="272795" y="111252"/>
                </a:lnTo>
                <a:lnTo>
                  <a:pt x="272795" y="85343"/>
                </a:lnTo>
                <a:lnTo>
                  <a:pt x="289560" y="85343"/>
                </a:lnTo>
                <a:lnTo>
                  <a:pt x="289560" y="123443"/>
                </a:lnTo>
                <a:close/>
              </a:path>
              <a:path w="669290" h="172719">
                <a:moveTo>
                  <a:pt x="289560" y="135635"/>
                </a:moveTo>
                <a:lnTo>
                  <a:pt x="272795" y="135635"/>
                </a:lnTo>
                <a:lnTo>
                  <a:pt x="272795" y="124968"/>
                </a:lnTo>
                <a:lnTo>
                  <a:pt x="289560" y="124968"/>
                </a:lnTo>
                <a:lnTo>
                  <a:pt x="289560" y="135635"/>
                </a:lnTo>
                <a:close/>
              </a:path>
              <a:path w="669290" h="172719">
                <a:moveTo>
                  <a:pt x="352044" y="137160"/>
                </a:moveTo>
                <a:lnTo>
                  <a:pt x="341376" y="137160"/>
                </a:lnTo>
                <a:lnTo>
                  <a:pt x="333017" y="136326"/>
                </a:lnTo>
                <a:lnTo>
                  <a:pt x="305371" y="98607"/>
                </a:lnTo>
                <a:lnTo>
                  <a:pt x="304800" y="86868"/>
                </a:lnTo>
                <a:lnTo>
                  <a:pt x="304800" y="79248"/>
                </a:lnTo>
                <a:lnTo>
                  <a:pt x="324612" y="41148"/>
                </a:lnTo>
                <a:lnTo>
                  <a:pt x="330708" y="39624"/>
                </a:lnTo>
                <a:lnTo>
                  <a:pt x="335280" y="36576"/>
                </a:lnTo>
                <a:lnTo>
                  <a:pt x="355092" y="36576"/>
                </a:lnTo>
                <a:lnTo>
                  <a:pt x="358140" y="38100"/>
                </a:lnTo>
                <a:lnTo>
                  <a:pt x="362712" y="38100"/>
                </a:lnTo>
                <a:lnTo>
                  <a:pt x="365760" y="41148"/>
                </a:lnTo>
                <a:lnTo>
                  <a:pt x="370332" y="42672"/>
                </a:lnTo>
                <a:lnTo>
                  <a:pt x="385572" y="42672"/>
                </a:lnTo>
                <a:lnTo>
                  <a:pt x="385572" y="50291"/>
                </a:lnTo>
                <a:lnTo>
                  <a:pt x="339852" y="50291"/>
                </a:lnTo>
                <a:lnTo>
                  <a:pt x="333756" y="53339"/>
                </a:lnTo>
                <a:lnTo>
                  <a:pt x="321564" y="86868"/>
                </a:lnTo>
                <a:lnTo>
                  <a:pt x="321873" y="94559"/>
                </a:lnTo>
                <a:lnTo>
                  <a:pt x="322897" y="101536"/>
                </a:lnTo>
                <a:lnTo>
                  <a:pt x="324778" y="107656"/>
                </a:lnTo>
                <a:lnTo>
                  <a:pt x="327660" y="112776"/>
                </a:lnTo>
                <a:lnTo>
                  <a:pt x="330708" y="118872"/>
                </a:lnTo>
                <a:lnTo>
                  <a:pt x="336804" y="121920"/>
                </a:lnTo>
                <a:lnTo>
                  <a:pt x="385572" y="121920"/>
                </a:lnTo>
                <a:lnTo>
                  <a:pt x="385572" y="124968"/>
                </a:lnTo>
                <a:lnTo>
                  <a:pt x="370332" y="124968"/>
                </a:lnTo>
                <a:lnTo>
                  <a:pt x="365760" y="129539"/>
                </a:lnTo>
                <a:lnTo>
                  <a:pt x="361188" y="132587"/>
                </a:lnTo>
                <a:lnTo>
                  <a:pt x="356616" y="134112"/>
                </a:lnTo>
                <a:lnTo>
                  <a:pt x="352044" y="137160"/>
                </a:lnTo>
                <a:close/>
              </a:path>
              <a:path w="669290" h="172719">
                <a:moveTo>
                  <a:pt x="385572" y="42672"/>
                </a:moveTo>
                <a:lnTo>
                  <a:pt x="370332" y="42672"/>
                </a:lnTo>
                <a:lnTo>
                  <a:pt x="370332" y="38100"/>
                </a:lnTo>
                <a:lnTo>
                  <a:pt x="385572" y="38100"/>
                </a:lnTo>
                <a:lnTo>
                  <a:pt x="385572" y="42672"/>
                </a:lnTo>
                <a:close/>
              </a:path>
              <a:path w="669290" h="172719">
                <a:moveTo>
                  <a:pt x="385572" y="121920"/>
                </a:moveTo>
                <a:lnTo>
                  <a:pt x="348996" y="121920"/>
                </a:lnTo>
                <a:lnTo>
                  <a:pt x="362712" y="117348"/>
                </a:lnTo>
                <a:lnTo>
                  <a:pt x="365760" y="114300"/>
                </a:lnTo>
                <a:lnTo>
                  <a:pt x="370332" y="111252"/>
                </a:lnTo>
                <a:lnTo>
                  <a:pt x="370332" y="56387"/>
                </a:lnTo>
                <a:lnTo>
                  <a:pt x="365760" y="53339"/>
                </a:lnTo>
                <a:lnTo>
                  <a:pt x="362712" y="53339"/>
                </a:lnTo>
                <a:lnTo>
                  <a:pt x="358140" y="51816"/>
                </a:lnTo>
                <a:lnTo>
                  <a:pt x="355092" y="50291"/>
                </a:lnTo>
                <a:lnTo>
                  <a:pt x="385572" y="50291"/>
                </a:lnTo>
                <a:lnTo>
                  <a:pt x="385572" y="121920"/>
                </a:lnTo>
                <a:close/>
              </a:path>
              <a:path w="669290" h="172719">
                <a:moveTo>
                  <a:pt x="385572" y="172212"/>
                </a:moveTo>
                <a:lnTo>
                  <a:pt x="370332" y="172212"/>
                </a:lnTo>
                <a:lnTo>
                  <a:pt x="370332" y="124968"/>
                </a:lnTo>
                <a:lnTo>
                  <a:pt x="385572" y="124968"/>
                </a:lnTo>
                <a:lnTo>
                  <a:pt x="385572" y="172212"/>
                </a:lnTo>
                <a:close/>
              </a:path>
              <a:path w="669290" h="172719">
                <a:moveTo>
                  <a:pt x="446531" y="138683"/>
                </a:moveTo>
                <a:lnTo>
                  <a:pt x="435864" y="138683"/>
                </a:lnTo>
                <a:lnTo>
                  <a:pt x="432816" y="137160"/>
                </a:lnTo>
                <a:lnTo>
                  <a:pt x="428244" y="135635"/>
                </a:lnTo>
                <a:lnTo>
                  <a:pt x="425196" y="135635"/>
                </a:lnTo>
                <a:lnTo>
                  <a:pt x="413004" y="123443"/>
                </a:lnTo>
                <a:lnTo>
                  <a:pt x="409956" y="114300"/>
                </a:lnTo>
                <a:lnTo>
                  <a:pt x="409956" y="38100"/>
                </a:lnTo>
                <a:lnTo>
                  <a:pt x="426720" y="38100"/>
                </a:lnTo>
                <a:lnTo>
                  <a:pt x="426720" y="109728"/>
                </a:lnTo>
                <a:lnTo>
                  <a:pt x="431292" y="118872"/>
                </a:lnTo>
                <a:lnTo>
                  <a:pt x="434340" y="121920"/>
                </a:lnTo>
                <a:lnTo>
                  <a:pt x="437387" y="121920"/>
                </a:lnTo>
                <a:lnTo>
                  <a:pt x="440435" y="123443"/>
                </a:lnTo>
                <a:lnTo>
                  <a:pt x="486156" y="123443"/>
                </a:lnTo>
                <a:lnTo>
                  <a:pt x="486156" y="124968"/>
                </a:lnTo>
                <a:lnTo>
                  <a:pt x="469392" y="124968"/>
                </a:lnTo>
                <a:lnTo>
                  <a:pt x="464820" y="129539"/>
                </a:lnTo>
                <a:lnTo>
                  <a:pt x="455676" y="135635"/>
                </a:lnTo>
                <a:lnTo>
                  <a:pt x="446531" y="138683"/>
                </a:lnTo>
                <a:close/>
              </a:path>
              <a:path w="669290" h="172719">
                <a:moveTo>
                  <a:pt x="486156" y="123443"/>
                </a:moveTo>
                <a:lnTo>
                  <a:pt x="448056" y="123443"/>
                </a:lnTo>
                <a:lnTo>
                  <a:pt x="452628" y="121920"/>
                </a:lnTo>
                <a:lnTo>
                  <a:pt x="457200" y="118872"/>
                </a:lnTo>
                <a:lnTo>
                  <a:pt x="461772" y="117348"/>
                </a:lnTo>
                <a:lnTo>
                  <a:pt x="466344" y="114300"/>
                </a:lnTo>
                <a:lnTo>
                  <a:pt x="469392" y="111252"/>
                </a:lnTo>
                <a:lnTo>
                  <a:pt x="469392" y="38100"/>
                </a:lnTo>
                <a:lnTo>
                  <a:pt x="486156" y="38100"/>
                </a:lnTo>
                <a:lnTo>
                  <a:pt x="486156" y="123443"/>
                </a:lnTo>
                <a:close/>
              </a:path>
              <a:path w="669290" h="172719">
                <a:moveTo>
                  <a:pt x="486156" y="135635"/>
                </a:moveTo>
                <a:lnTo>
                  <a:pt x="469392" y="135635"/>
                </a:lnTo>
                <a:lnTo>
                  <a:pt x="469392" y="124968"/>
                </a:lnTo>
                <a:lnTo>
                  <a:pt x="486156" y="124968"/>
                </a:lnTo>
                <a:lnTo>
                  <a:pt x="486156" y="135635"/>
                </a:lnTo>
                <a:close/>
              </a:path>
              <a:path w="669290" h="172719">
                <a:moveTo>
                  <a:pt x="556260" y="138683"/>
                </a:moveTo>
                <a:lnTo>
                  <a:pt x="551687" y="138683"/>
                </a:lnTo>
                <a:lnTo>
                  <a:pt x="540829" y="137826"/>
                </a:lnTo>
                <a:lnTo>
                  <a:pt x="506158" y="108966"/>
                </a:lnTo>
                <a:lnTo>
                  <a:pt x="502920" y="88391"/>
                </a:lnTo>
                <a:lnTo>
                  <a:pt x="503753" y="76652"/>
                </a:lnTo>
                <a:lnTo>
                  <a:pt x="529971" y="40005"/>
                </a:lnTo>
                <a:lnTo>
                  <a:pt x="547116" y="36576"/>
                </a:lnTo>
                <a:lnTo>
                  <a:pt x="559308" y="36576"/>
                </a:lnTo>
                <a:lnTo>
                  <a:pt x="568452" y="39624"/>
                </a:lnTo>
                <a:lnTo>
                  <a:pt x="573024" y="42672"/>
                </a:lnTo>
                <a:lnTo>
                  <a:pt x="576072" y="47243"/>
                </a:lnTo>
                <a:lnTo>
                  <a:pt x="577596" y="48768"/>
                </a:lnTo>
                <a:lnTo>
                  <a:pt x="542544" y="48768"/>
                </a:lnTo>
                <a:lnTo>
                  <a:pt x="527304" y="56387"/>
                </a:lnTo>
                <a:lnTo>
                  <a:pt x="525780" y="59435"/>
                </a:lnTo>
                <a:lnTo>
                  <a:pt x="522731" y="62483"/>
                </a:lnTo>
                <a:lnTo>
                  <a:pt x="521208" y="65531"/>
                </a:lnTo>
                <a:lnTo>
                  <a:pt x="521208" y="68580"/>
                </a:lnTo>
                <a:lnTo>
                  <a:pt x="519683" y="71628"/>
                </a:lnTo>
                <a:lnTo>
                  <a:pt x="519683" y="76200"/>
                </a:lnTo>
                <a:lnTo>
                  <a:pt x="586740" y="76200"/>
                </a:lnTo>
                <a:lnTo>
                  <a:pt x="586740" y="88391"/>
                </a:lnTo>
                <a:lnTo>
                  <a:pt x="519683" y="88391"/>
                </a:lnTo>
                <a:lnTo>
                  <a:pt x="520231" y="96726"/>
                </a:lnTo>
                <a:lnTo>
                  <a:pt x="551687" y="123443"/>
                </a:lnTo>
                <a:lnTo>
                  <a:pt x="585216" y="123443"/>
                </a:lnTo>
                <a:lnTo>
                  <a:pt x="585216" y="129539"/>
                </a:lnTo>
                <a:lnTo>
                  <a:pt x="583692" y="131064"/>
                </a:lnTo>
                <a:lnTo>
                  <a:pt x="580644" y="131064"/>
                </a:lnTo>
                <a:lnTo>
                  <a:pt x="574548" y="134112"/>
                </a:lnTo>
                <a:lnTo>
                  <a:pt x="573024" y="134112"/>
                </a:lnTo>
                <a:lnTo>
                  <a:pt x="569976" y="135635"/>
                </a:lnTo>
                <a:lnTo>
                  <a:pt x="566928" y="135635"/>
                </a:lnTo>
                <a:lnTo>
                  <a:pt x="563880" y="137160"/>
                </a:lnTo>
                <a:lnTo>
                  <a:pt x="559308" y="137160"/>
                </a:lnTo>
                <a:lnTo>
                  <a:pt x="556260" y="138683"/>
                </a:lnTo>
                <a:close/>
              </a:path>
              <a:path w="669290" h="172719">
                <a:moveTo>
                  <a:pt x="586740" y="76200"/>
                </a:moveTo>
                <a:lnTo>
                  <a:pt x="571500" y="76200"/>
                </a:lnTo>
                <a:lnTo>
                  <a:pt x="571500" y="71628"/>
                </a:lnTo>
                <a:lnTo>
                  <a:pt x="569976" y="68580"/>
                </a:lnTo>
                <a:lnTo>
                  <a:pt x="569976" y="65531"/>
                </a:lnTo>
                <a:lnTo>
                  <a:pt x="565404" y="56387"/>
                </a:lnTo>
                <a:lnTo>
                  <a:pt x="560831" y="51816"/>
                </a:lnTo>
                <a:lnTo>
                  <a:pt x="557783" y="51816"/>
                </a:lnTo>
                <a:lnTo>
                  <a:pt x="551687" y="48768"/>
                </a:lnTo>
                <a:lnTo>
                  <a:pt x="577596" y="48768"/>
                </a:lnTo>
                <a:lnTo>
                  <a:pt x="579120" y="50291"/>
                </a:lnTo>
                <a:lnTo>
                  <a:pt x="582168" y="54864"/>
                </a:lnTo>
                <a:lnTo>
                  <a:pt x="583692" y="60960"/>
                </a:lnTo>
                <a:lnTo>
                  <a:pt x="585216" y="65531"/>
                </a:lnTo>
                <a:lnTo>
                  <a:pt x="586740" y="71628"/>
                </a:lnTo>
                <a:lnTo>
                  <a:pt x="586740" y="76200"/>
                </a:lnTo>
                <a:close/>
              </a:path>
              <a:path w="669290" h="172719">
                <a:moveTo>
                  <a:pt x="585216" y="123443"/>
                </a:moveTo>
                <a:lnTo>
                  <a:pt x="559308" y="123443"/>
                </a:lnTo>
                <a:lnTo>
                  <a:pt x="562356" y="121920"/>
                </a:lnTo>
                <a:lnTo>
                  <a:pt x="565404" y="121920"/>
                </a:lnTo>
                <a:lnTo>
                  <a:pt x="574548" y="117348"/>
                </a:lnTo>
                <a:lnTo>
                  <a:pt x="577596" y="117348"/>
                </a:lnTo>
                <a:lnTo>
                  <a:pt x="582168" y="112776"/>
                </a:lnTo>
                <a:lnTo>
                  <a:pt x="585216" y="112776"/>
                </a:lnTo>
                <a:lnTo>
                  <a:pt x="585216" y="123443"/>
                </a:lnTo>
                <a:close/>
              </a:path>
              <a:path w="669290" h="172719">
                <a:moveTo>
                  <a:pt x="662940" y="124968"/>
                </a:moveTo>
                <a:lnTo>
                  <a:pt x="633983" y="124968"/>
                </a:lnTo>
                <a:lnTo>
                  <a:pt x="637031" y="123443"/>
                </a:lnTo>
                <a:lnTo>
                  <a:pt x="641604" y="123443"/>
                </a:lnTo>
                <a:lnTo>
                  <a:pt x="644652" y="121920"/>
                </a:lnTo>
                <a:lnTo>
                  <a:pt x="646176" y="120395"/>
                </a:lnTo>
                <a:lnTo>
                  <a:pt x="647700" y="120395"/>
                </a:lnTo>
                <a:lnTo>
                  <a:pt x="650748" y="117348"/>
                </a:lnTo>
                <a:lnTo>
                  <a:pt x="650748" y="115824"/>
                </a:lnTo>
                <a:lnTo>
                  <a:pt x="652272" y="112776"/>
                </a:lnTo>
                <a:lnTo>
                  <a:pt x="652272" y="106680"/>
                </a:lnTo>
                <a:lnTo>
                  <a:pt x="649224" y="100583"/>
                </a:lnTo>
                <a:lnTo>
                  <a:pt x="643128" y="97535"/>
                </a:lnTo>
                <a:lnTo>
                  <a:pt x="637031" y="96012"/>
                </a:lnTo>
                <a:lnTo>
                  <a:pt x="635508" y="96012"/>
                </a:lnTo>
                <a:lnTo>
                  <a:pt x="632460" y="94487"/>
                </a:lnTo>
                <a:lnTo>
                  <a:pt x="626364" y="94487"/>
                </a:lnTo>
                <a:lnTo>
                  <a:pt x="620268" y="91439"/>
                </a:lnTo>
                <a:lnTo>
                  <a:pt x="612648" y="89916"/>
                </a:lnTo>
                <a:lnTo>
                  <a:pt x="606552" y="86868"/>
                </a:lnTo>
                <a:lnTo>
                  <a:pt x="600456" y="77724"/>
                </a:lnTo>
                <a:lnTo>
                  <a:pt x="598931" y="71628"/>
                </a:lnTo>
                <a:lnTo>
                  <a:pt x="598931" y="56387"/>
                </a:lnTo>
                <a:lnTo>
                  <a:pt x="635508" y="36576"/>
                </a:lnTo>
                <a:lnTo>
                  <a:pt x="646176" y="36576"/>
                </a:lnTo>
                <a:lnTo>
                  <a:pt x="650748" y="38100"/>
                </a:lnTo>
                <a:lnTo>
                  <a:pt x="656844" y="39624"/>
                </a:lnTo>
                <a:lnTo>
                  <a:pt x="661416" y="41148"/>
                </a:lnTo>
                <a:lnTo>
                  <a:pt x="664464" y="42672"/>
                </a:lnTo>
                <a:lnTo>
                  <a:pt x="664464" y="50291"/>
                </a:lnTo>
                <a:lnTo>
                  <a:pt x="629412" y="50291"/>
                </a:lnTo>
                <a:lnTo>
                  <a:pt x="620268" y="53339"/>
                </a:lnTo>
                <a:lnTo>
                  <a:pt x="617220" y="56387"/>
                </a:lnTo>
                <a:lnTo>
                  <a:pt x="615696" y="59435"/>
                </a:lnTo>
                <a:lnTo>
                  <a:pt x="615696" y="70104"/>
                </a:lnTo>
                <a:lnTo>
                  <a:pt x="620268" y="74676"/>
                </a:lnTo>
                <a:lnTo>
                  <a:pt x="629412" y="77724"/>
                </a:lnTo>
                <a:lnTo>
                  <a:pt x="630935" y="77724"/>
                </a:lnTo>
                <a:lnTo>
                  <a:pt x="633983" y="79248"/>
                </a:lnTo>
                <a:lnTo>
                  <a:pt x="637031" y="79248"/>
                </a:lnTo>
                <a:lnTo>
                  <a:pt x="640080" y="80772"/>
                </a:lnTo>
                <a:lnTo>
                  <a:pt x="643128" y="80772"/>
                </a:lnTo>
                <a:lnTo>
                  <a:pt x="646176" y="82295"/>
                </a:lnTo>
                <a:lnTo>
                  <a:pt x="653796" y="83820"/>
                </a:lnTo>
                <a:lnTo>
                  <a:pt x="659892" y="86868"/>
                </a:lnTo>
                <a:lnTo>
                  <a:pt x="662940" y="91439"/>
                </a:lnTo>
                <a:lnTo>
                  <a:pt x="665988" y="94487"/>
                </a:lnTo>
                <a:lnTo>
                  <a:pt x="669036" y="100583"/>
                </a:lnTo>
                <a:lnTo>
                  <a:pt x="669036" y="111252"/>
                </a:lnTo>
                <a:lnTo>
                  <a:pt x="665988" y="120395"/>
                </a:lnTo>
                <a:lnTo>
                  <a:pt x="664464" y="123443"/>
                </a:lnTo>
                <a:lnTo>
                  <a:pt x="662940" y="124968"/>
                </a:lnTo>
                <a:close/>
              </a:path>
              <a:path w="669290" h="172719">
                <a:moveTo>
                  <a:pt x="664464" y="60960"/>
                </a:moveTo>
                <a:lnTo>
                  <a:pt x="655320" y="54864"/>
                </a:lnTo>
                <a:lnTo>
                  <a:pt x="649224" y="53339"/>
                </a:lnTo>
                <a:lnTo>
                  <a:pt x="644652" y="50291"/>
                </a:lnTo>
                <a:lnTo>
                  <a:pt x="664464" y="50291"/>
                </a:lnTo>
                <a:lnTo>
                  <a:pt x="664464" y="60960"/>
                </a:lnTo>
                <a:close/>
              </a:path>
              <a:path w="669290" h="172719">
                <a:moveTo>
                  <a:pt x="637031" y="138683"/>
                </a:moveTo>
                <a:lnTo>
                  <a:pt x="623316" y="138683"/>
                </a:lnTo>
                <a:lnTo>
                  <a:pt x="617220" y="137160"/>
                </a:lnTo>
                <a:lnTo>
                  <a:pt x="612648" y="135635"/>
                </a:lnTo>
                <a:lnTo>
                  <a:pt x="606552" y="134112"/>
                </a:lnTo>
                <a:lnTo>
                  <a:pt x="601980" y="132587"/>
                </a:lnTo>
                <a:lnTo>
                  <a:pt x="597408" y="129539"/>
                </a:lnTo>
                <a:lnTo>
                  <a:pt x="597408" y="111252"/>
                </a:lnTo>
                <a:lnTo>
                  <a:pt x="598931" y="111252"/>
                </a:lnTo>
                <a:lnTo>
                  <a:pt x="603504" y="115824"/>
                </a:lnTo>
                <a:lnTo>
                  <a:pt x="605028" y="115824"/>
                </a:lnTo>
                <a:lnTo>
                  <a:pt x="620268" y="123443"/>
                </a:lnTo>
                <a:lnTo>
                  <a:pt x="623316" y="123443"/>
                </a:lnTo>
                <a:lnTo>
                  <a:pt x="627887" y="124968"/>
                </a:lnTo>
                <a:lnTo>
                  <a:pt x="662940" y="124968"/>
                </a:lnTo>
                <a:lnTo>
                  <a:pt x="655320" y="132587"/>
                </a:lnTo>
                <a:lnTo>
                  <a:pt x="646176" y="135635"/>
                </a:lnTo>
                <a:lnTo>
                  <a:pt x="643128" y="137160"/>
                </a:lnTo>
                <a:lnTo>
                  <a:pt x="637031" y="138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9040" cy="1449705"/>
          </a:xfrm>
          <a:custGeom>
            <a:avLst/>
            <a:gdLst/>
            <a:ahLst/>
            <a:cxnLst/>
            <a:rect l="l" t="t" r="r" b="b"/>
            <a:pathLst>
              <a:path w="7559040" h="1449705">
                <a:moveTo>
                  <a:pt x="7559039" y="1449324"/>
                </a:moveTo>
                <a:lnTo>
                  <a:pt x="0" y="1449324"/>
                </a:lnTo>
                <a:lnTo>
                  <a:pt x="0" y="0"/>
                </a:lnTo>
                <a:lnTo>
                  <a:pt x="7559039" y="0"/>
                </a:lnTo>
                <a:lnTo>
                  <a:pt x="7559039" y="1449324"/>
                </a:lnTo>
                <a:close/>
              </a:path>
            </a:pathLst>
          </a:custGeom>
          <a:solidFill>
            <a:srgbClr val="24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584436"/>
            <a:ext cx="7559040" cy="1108075"/>
          </a:xfrm>
          <a:custGeom>
            <a:avLst/>
            <a:gdLst/>
            <a:ahLst/>
            <a:cxnLst/>
            <a:rect l="l" t="t" r="r" b="b"/>
            <a:pathLst>
              <a:path w="7559040" h="1108075">
                <a:moveTo>
                  <a:pt x="7559039" y="1107948"/>
                </a:moveTo>
                <a:lnTo>
                  <a:pt x="0" y="1107948"/>
                </a:lnTo>
                <a:lnTo>
                  <a:pt x="0" y="0"/>
                </a:lnTo>
                <a:lnTo>
                  <a:pt x="7559039" y="0"/>
                </a:lnTo>
                <a:lnTo>
                  <a:pt x="7559039" y="1107948"/>
                </a:lnTo>
                <a:close/>
              </a:path>
            </a:pathLst>
          </a:custGeom>
          <a:solidFill>
            <a:srgbClr val="24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6044" y="9663684"/>
            <a:ext cx="1616963" cy="56540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52043" y="1030071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" y="9918192"/>
            <a:ext cx="5120639" cy="14020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21563" y="1092708"/>
            <a:ext cx="6997065" cy="3316604"/>
          </a:xfrm>
          <a:custGeom>
            <a:avLst/>
            <a:gdLst/>
            <a:ahLst/>
            <a:cxnLst/>
            <a:rect l="l" t="t" r="r" b="b"/>
            <a:pathLst>
              <a:path w="6997065" h="3316604">
                <a:moveTo>
                  <a:pt x="6926580" y="3316223"/>
                </a:moveTo>
                <a:lnTo>
                  <a:pt x="70104" y="3316223"/>
                </a:lnTo>
                <a:lnTo>
                  <a:pt x="43076" y="3310842"/>
                </a:lnTo>
                <a:lnTo>
                  <a:pt x="20764" y="3296030"/>
                </a:lnTo>
                <a:lnTo>
                  <a:pt x="5595" y="3273790"/>
                </a:lnTo>
                <a:lnTo>
                  <a:pt x="0" y="3246120"/>
                </a:lnTo>
                <a:lnTo>
                  <a:pt x="0" y="68579"/>
                </a:lnTo>
                <a:lnTo>
                  <a:pt x="5595" y="41790"/>
                </a:lnTo>
                <a:lnTo>
                  <a:pt x="20764" y="20002"/>
                </a:lnTo>
                <a:lnTo>
                  <a:pt x="43076" y="5357"/>
                </a:lnTo>
                <a:lnTo>
                  <a:pt x="70104" y="0"/>
                </a:lnTo>
                <a:lnTo>
                  <a:pt x="6926580" y="0"/>
                </a:lnTo>
                <a:lnTo>
                  <a:pt x="6953607" y="5357"/>
                </a:lnTo>
                <a:lnTo>
                  <a:pt x="6975919" y="20002"/>
                </a:lnTo>
                <a:lnTo>
                  <a:pt x="6991088" y="41790"/>
                </a:lnTo>
                <a:lnTo>
                  <a:pt x="6996683" y="68579"/>
                </a:lnTo>
                <a:lnTo>
                  <a:pt x="6996683" y="3246120"/>
                </a:lnTo>
                <a:lnTo>
                  <a:pt x="6991088" y="3273790"/>
                </a:lnTo>
                <a:lnTo>
                  <a:pt x="6975919" y="3296030"/>
                </a:lnTo>
                <a:lnTo>
                  <a:pt x="6953607" y="3310842"/>
                </a:lnTo>
                <a:lnTo>
                  <a:pt x="6926580" y="3316223"/>
                </a:lnTo>
                <a:close/>
              </a:path>
            </a:pathLst>
          </a:custGeom>
          <a:solidFill>
            <a:srgbClr val="F29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5475" y="4033333"/>
            <a:ext cx="399189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421" y="1843517"/>
            <a:ext cx="6622007" cy="4560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82;p14">
            <a:extLst>
              <a:ext uri="{FF2B5EF4-FFF2-40B4-BE49-F238E27FC236}">
                <a16:creationId xmlns:a16="http://schemas.microsoft.com/office/drawing/2014/main" id="{F629090E-52AA-7B95-72FF-FBC4C102C992}"/>
              </a:ext>
            </a:extLst>
          </p:cNvPr>
          <p:cNvSpPr/>
          <p:nvPr/>
        </p:nvSpPr>
        <p:spPr>
          <a:xfrm>
            <a:off x="237743" y="5188647"/>
            <a:ext cx="4239451" cy="1405117"/>
          </a:xfrm>
          <a:prstGeom prst="roundRect">
            <a:avLst>
              <a:gd name="adj" fmla="val 209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80;p14">
            <a:extLst>
              <a:ext uri="{FF2B5EF4-FFF2-40B4-BE49-F238E27FC236}">
                <a16:creationId xmlns:a16="http://schemas.microsoft.com/office/drawing/2014/main" id="{517DA9AB-FFD8-2906-29F7-702F6A9E2C8F}"/>
              </a:ext>
            </a:extLst>
          </p:cNvPr>
          <p:cNvSpPr/>
          <p:nvPr/>
        </p:nvSpPr>
        <p:spPr>
          <a:xfrm>
            <a:off x="2779194" y="6805529"/>
            <a:ext cx="2078949" cy="2988478"/>
          </a:xfrm>
          <a:prstGeom prst="roundRect">
            <a:avLst>
              <a:gd name="adj" fmla="val 209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0000</a:t>
            </a:r>
            <a:endParaRPr sz="1800" b="0" i="0" u="none" strike="noStrike" cap="none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8" name="Google Shape;81;p14">
            <a:extLst>
              <a:ext uri="{FF2B5EF4-FFF2-40B4-BE49-F238E27FC236}">
                <a16:creationId xmlns:a16="http://schemas.microsoft.com/office/drawing/2014/main" id="{4ED1C494-0166-54A0-BC23-491E586F2F15}"/>
              </a:ext>
            </a:extLst>
          </p:cNvPr>
          <p:cNvSpPr/>
          <p:nvPr/>
        </p:nvSpPr>
        <p:spPr>
          <a:xfrm>
            <a:off x="5045675" y="6796732"/>
            <a:ext cx="2319630" cy="2988478"/>
          </a:xfrm>
          <a:prstGeom prst="roundRect">
            <a:avLst>
              <a:gd name="adj" fmla="val 209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6" name="Google Shape;82;p14">
            <a:extLst>
              <a:ext uri="{FF2B5EF4-FFF2-40B4-BE49-F238E27FC236}">
                <a16:creationId xmlns:a16="http://schemas.microsoft.com/office/drawing/2014/main" id="{DB61D4D1-D99E-5B75-4DEC-128970717E4F}"/>
              </a:ext>
            </a:extLst>
          </p:cNvPr>
          <p:cNvSpPr/>
          <p:nvPr/>
        </p:nvSpPr>
        <p:spPr>
          <a:xfrm>
            <a:off x="217035" y="6837533"/>
            <a:ext cx="2320548" cy="2956474"/>
          </a:xfrm>
          <a:prstGeom prst="roundRect">
            <a:avLst>
              <a:gd name="adj" fmla="val 2099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0" y="0"/>
            <a:ext cx="7559040" cy="4945380"/>
            <a:chOff x="0" y="0"/>
            <a:chExt cx="7559040" cy="4945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85316"/>
              <a:ext cx="7559039" cy="32202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280" y="1760220"/>
              <a:ext cx="4677410" cy="3185160"/>
            </a:xfrm>
            <a:custGeom>
              <a:avLst/>
              <a:gdLst/>
              <a:ahLst/>
              <a:cxnLst/>
              <a:rect l="l" t="t" r="r" b="b"/>
              <a:pathLst>
                <a:path w="4677410" h="3185160">
                  <a:moveTo>
                    <a:pt x="4677156" y="65532"/>
                  </a:moveTo>
                  <a:lnTo>
                    <a:pt x="4671822" y="39865"/>
                  </a:lnTo>
                  <a:lnTo>
                    <a:pt x="4657344" y="19050"/>
                  </a:lnTo>
                  <a:lnTo>
                    <a:pt x="4636008" y="5105"/>
                  </a:lnTo>
                  <a:lnTo>
                    <a:pt x="4610100" y="0"/>
                  </a:lnTo>
                  <a:lnTo>
                    <a:pt x="67056" y="0"/>
                  </a:lnTo>
                  <a:lnTo>
                    <a:pt x="41148" y="5105"/>
                  </a:lnTo>
                  <a:lnTo>
                    <a:pt x="19812" y="19050"/>
                  </a:lnTo>
                  <a:lnTo>
                    <a:pt x="5334" y="39865"/>
                  </a:lnTo>
                  <a:lnTo>
                    <a:pt x="0" y="65532"/>
                  </a:lnTo>
                  <a:lnTo>
                    <a:pt x="0" y="3118104"/>
                  </a:lnTo>
                  <a:lnTo>
                    <a:pt x="5334" y="3144012"/>
                  </a:lnTo>
                  <a:lnTo>
                    <a:pt x="19812" y="3165348"/>
                  </a:lnTo>
                  <a:lnTo>
                    <a:pt x="41148" y="3179826"/>
                  </a:lnTo>
                  <a:lnTo>
                    <a:pt x="67056" y="3185160"/>
                  </a:lnTo>
                  <a:lnTo>
                    <a:pt x="4610100" y="3185160"/>
                  </a:lnTo>
                  <a:lnTo>
                    <a:pt x="4636008" y="3179826"/>
                  </a:lnTo>
                  <a:lnTo>
                    <a:pt x="4657344" y="3165348"/>
                  </a:lnTo>
                  <a:lnTo>
                    <a:pt x="4671822" y="3144012"/>
                  </a:lnTo>
                  <a:lnTo>
                    <a:pt x="4677156" y="3118104"/>
                  </a:lnTo>
                  <a:lnTo>
                    <a:pt x="4677156" y="65532"/>
                  </a:lnTo>
                  <a:close/>
                </a:path>
              </a:pathLst>
            </a:custGeom>
            <a:solidFill>
              <a:srgbClr val="F29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559040" cy="1449705"/>
            </a:xfrm>
            <a:custGeom>
              <a:avLst/>
              <a:gdLst/>
              <a:ahLst/>
              <a:cxnLst/>
              <a:rect l="l" t="t" r="r" b="b"/>
              <a:pathLst>
                <a:path w="7559040" h="1449705">
                  <a:moveTo>
                    <a:pt x="7559039" y="1449324"/>
                  </a:moveTo>
                  <a:lnTo>
                    <a:pt x="0" y="1449324"/>
                  </a:lnTo>
                  <a:lnTo>
                    <a:pt x="0" y="0"/>
                  </a:lnTo>
                  <a:lnTo>
                    <a:pt x="7559039" y="0"/>
                  </a:lnTo>
                  <a:lnTo>
                    <a:pt x="7559039" y="1449324"/>
                  </a:lnTo>
                  <a:close/>
                </a:path>
              </a:pathLst>
            </a:custGeom>
            <a:solidFill>
              <a:srgbClr val="2438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470915"/>
              <a:ext cx="1850135" cy="65684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5521" y="918496"/>
            <a:ext cx="360045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1" spc="-10" dirty="0">
                <a:latin typeface="Tahoma"/>
                <a:cs typeface="Tahoma"/>
              </a:rPr>
              <a:t>SCAMDISC</a:t>
            </a:r>
            <a:endParaRPr sz="52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9950196"/>
            <a:ext cx="7559040" cy="742315"/>
            <a:chOff x="0" y="9950196"/>
            <a:chExt cx="7559040" cy="742315"/>
          </a:xfrm>
        </p:grpSpPr>
        <p:sp>
          <p:nvSpPr>
            <p:cNvPr id="10" name="object 10"/>
            <p:cNvSpPr/>
            <p:nvPr/>
          </p:nvSpPr>
          <p:spPr>
            <a:xfrm>
              <a:off x="0" y="9950196"/>
              <a:ext cx="7559040" cy="742315"/>
            </a:xfrm>
            <a:custGeom>
              <a:avLst/>
              <a:gdLst/>
              <a:ahLst/>
              <a:cxnLst/>
              <a:rect l="l" t="t" r="r" b="b"/>
              <a:pathLst>
                <a:path w="7559040" h="742315">
                  <a:moveTo>
                    <a:pt x="7559039" y="742188"/>
                  </a:moveTo>
                  <a:lnTo>
                    <a:pt x="0" y="742188"/>
                  </a:lnTo>
                  <a:lnTo>
                    <a:pt x="0" y="0"/>
                  </a:lnTo>
                  <a:lnTo>
                    <a:pt x="7559039" y="0"/>
                  </a:lnTo>
                  <a:lnTo>
                    <a:pt x="7559039" y="742188"/>
                  </a:lnTo>
                  <a:close/>
                </a:path>
              </a:pathLst>
            </a:custGeom>
            <a:solidFill>
              <a:srgbClr val="243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5027" y="10084308"/>
              <a:ext cx="1051559" cy="4907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743" y="10096500"/>
              <a:ext cx="469391" cy="457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439" y="10117836"/>
              <a:ext cx="448056" cy="4358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0848" y="10117836"/>
              <a:ext cx="449579" cy="4358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62199" y="7607359"/>
            <a:ext cx="2158821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dirty="0">
                <a:latin typeface="Tahoma"/>
                <a:cs typeface="Tahoma"/>
              </a:rPr>
              <a:t>Min. filtration </a:t>
            </a:r>
            <a:r>
              <a:rPr lang="fr-FR" sz="1050" b="1" dirty="0" err="1">
                <a:latin typeface="Tahoma"/>
                <a:cs typeface="Tahoma"/>
              </a:rPr>
              <a:t>threshold</a:t>
            </a:r>
            <a:r>
              <a:rPr lang="fr-FR" sz="1050" b="1" dirty="0">
                <a:latin typeface="Tahoma"/>
                <a:cs typeface="Tahoma"/>
              </a:rPr>
              <a:t> 50µm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200" y="7927375"/>
            <a:ext cx="159106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50" b="1" dirty="0">
                <a:latin typeface="Tahoma"/>
                <a:cs typeface="Tahoma"/>
              </a:rPr>
              <a:t>Flow rate 0 to 50 m3/h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200" y="8247433"/>
            <a:ext cx="159106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50" b="1" dirty="0">
                <a:latin typeface="Tahoma"/>
                <a:cs typeface="Tahoma"/>
              </a:rPr>
              <a:t>Temperature 0 to 90°C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200" y="8567447"/>
            <a:ext cx="144335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dirty="0">
                <a:latin typeface="Tahoma"/>
                <a:cs typeface="Tahoma"/>
              </a:rPr>
              <a:t>Max. pressure 10 bar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199" y="8887545"/>
            <a:ext cx="1591059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spc="-5" dirty="0" err="1">
                <a:latin typeface="Tahoma"/>
                <a:cs typeface="Tahoma"/>
              </a:rPr>
              <a:t>Viscosity</a:t>
            </a:r>
            <a:r>
              <a:rPr lang="fr-FR" sz="1050" b="1" spc="-5" dirty="0">
                <a:latin typeface="Tahoma"/>
                <a:cs typeface="Tahoma"/>
              </a:rPr>
              <a:t> max. 600 </a:t>
            </a:r>
            <a:r>
              <a:rPr lang="fr-FR" sz="1050" b="1" spc="-5" dirty="0" err="1">
                <a:latin typeface="Tahoma"/>
                <a:cs typeface="Tahoma"/>
              </a:rPr>
              <a:t>cSt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7190" y="9232900"/>
            <a:ext cx="187706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700" b="1" spc="-5" dirty="0">
                <a:solidFill>
                  <a:srgbClr val="EF8367"/>
                </a:solidFill>
                <a:latin typeface="Tahoma"/>
                <a:cs typeface="Tahoma"/>
              </a:rPr>
              <a:t>* If your process conditions exceed these limits, we will study your specific needs and provide you with a tailor-made study.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45676" y="6986164"/>
            <a:ext cx="19885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algn="ctr">
              <a:lnSpc>
                <a:spcPct val="100000"/>
              </a:lnSpc>
              <a:spcBef>
                <a:spcPts val="100"/>
              </a:spcBef>
            </a:pPr>
            <a:r>
              <a:rPr lang="fr-FR" sz="1200" b="1" spc="-5" dirty="0">
                <a:solidFill>
                  <a:srgbClr val="EF8367"/>
                </a:solidFill>
                <a:latin typeface="Tahoma"/>
                <a:cs typeface="Tahoma"/>
              </a:rPr>
              <a:t>EQUIPMENT</a:t>
            </a:r>
          </a:p>
          <a:p>
            <a:pPr marL="337185" algn="ctr">
              <a:lnSpc>
                <a:spcPct val="100000"/>
              </a:lnSpc>
              <a:spcBef>
                <a:spcPts val="100"/>
              </a:spcBef>
            </a:pPr>
            <a:r>
              <a:rPr lang="fr-FR" sz="1200" b="1" spc="-5" dirty="0">
                <a:solidFill>
                  <a:srgbClr val="EF8367"/>
                </a:solidFill>
                <a:latin typeface="Tahoma"/>
                <a:cs typeface="Tahoma"/>
              </a:rPr>
              <a:t>(Standard</a:t>
            </a:r>
            <a:r>
              <a:rPr lang="fr-FR" sz="1200" b="1" spc="-45" dirty="0">
                <a:solidFill>
                  <a:srgbClr val="EF8367"/>
                </a:solidFill>
                <a:latin typeface="Tahoma"/>
                <a:cs typeface="Tahoma"/>
              </a:rPr>
              <a:t> </a:t>
            </a:r>
            <a:r>
              <a:rPr lang="fr-FR" sz="1200" b="1" dirty="0">
                <a:solidFill>
                  <a:srgbClr val="EF8367"/>
                </a:solidFill>
                <a:latin typeface="Tahoma"/>
                <a:cs typeface="Tahoma"/>
              </a:rPr>
              <a:t>or</a:t>
            </a:r>
            <a:r>
              <a:rPr lang="fr-FR" sz="1200" b="1" spc="-30" dirty="0">
                <a:solidFill>
                  <a:srgbClr val="EF8367"/>
                </a:solidFill>
                <a:latin typeface="Tahoma"/>
                <a:cs typeface="Tahoma"/>
              </a:rPr>
              <a:t> </a:t>
            </a:r>
            <a:r>
              <a:rPr lang="fr-FR" sz="1200" b="1" spc="-5" dirty="0" err="1">
                <a:solidFill>
                  <a:srgbClr val="EF8367"/>
                </a:solidFill>
                <a:latin typeface="Tahoma"/>
                <a:cs typeface="Tahoma"/>
              </a:rPr>
              <a:t>Atex</a:t>
            </a:r>
            <a:r>
              <a:rPr lang="fr-FR" sz="1200" b="1" spc="-5" dirty="0">
                <a:solidFill>
                  <a:srgbClr val="EF8367"/>
                </a:solidFill>
                <a:latin typeface="Tahoma"/>
                <a:cs typeface="Tahoma"/>
              </a:rPr>
              <a:t>)</a:t>
            </a:r>
            <a:endParaRPr lang="fr-FR" sz="12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2250" y="7987020"/>
            <a:ext cx="16040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spc="-5" dirty="0">
                <a:latin typeface="Tahoma"/>
                <a:cs typeface="Tahoma"/>
              </a:rPr>
              <a:t>Purge valve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dirty="0" err="1">
                <a:latin typeface="Tahoma"/>
                <a:cs typeface="Tahoma"/>
              </a:rPr>
              <a:t>Pneumatic</a:t>
            </a:r>
            <a:r>
              <a:rPr lang="fr-FR" sz="1050" dirty="0">
                <a:latin typeface="Tahoma"/>
                <a:cs typeface="Tahoma"/>
              </a:rPr>
              <a:t> or Electric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02250" y="8470900"/>
            <a:ext cx="1576070" cy="511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spc="10" dirty="0">
                <a:latin typeface="Tahoma"/>
                <a:cs typeface="Tahoma"/>
              </a:rPr>
              <a:t>Differential pressure gauge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dirty="0" err="1">
                <a:latin typeface="Tahoma"/>
                <a:cs typeface="Tahoma"/>
              </a:rPr>
              <a:t>With</a:t>
            </a:r>
            <a:r>
              <a:rPr lang="fr-FR" sz="1050" dirty="0">
                <a:latin typeface="Tahoma"/>
                <a:cs typeface="Tahoma"/>
              </a:rPr>
              <a:t> or </a:t>
            </a:r>
            <a:r>
              <a:rPr lang="fr-FR" sz="1050" dirty="0" err="1">
                <a:latin typeface="Tahoma"/>
                <a:cs typeface="Tahoma"/>
              </a:rPr>
              <a:t>without</a:t>
            </a:r>
            <a:r>
              <a:rPr lang="fr-FR" sz="1050" dirty="0">
                <a:latin typeface="Tahoma"/>
                <a:cs typeface="Tahoma"/>
              </a:rPr>
              <a:t> </a:t>
            </a:r>
            <a:r>
              <a:rPr lang="fr-FR" sz="1050" dirty="0" err="1">
                <a:latin typeface="Tahoma"/>
                <a:cs typeface="Tahoma"/>
              </a:rPr>
              <a:t>separator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02250" y="9093680"/>
            <a:ext cx="2319630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7329">
              <a:lnSpc>
                <a:spcPct val="100000"/>
              </a:lnSpc>
              <a:spcBef>
                <a:spcPts val="105"/>
              </a:spcBef>
            </a:pPr>
            <a:r>
              <a:rPr lang="fr-FR" sz="1050" b="1" spc="-5" dirty="0">
                <a:latin typeface="Tahoma"/>
                <a:cs typeface="Tahoma"/>
              </a:rPr>
              <a:t>Divers équipements sur demande</a:t>
            </a:r>
          </a:p>
          <a:p>
            <a:pPr marL="12700" marR="227329">
              <a:lnSpc>
                <a:spcPct val="100000"/>
              </a:lnSpc>
              <a:spcBef>
                <a:spcPts val="105"/>
              </a:spcBef>
            </a:pPr>
            <a:r>
              <a:rPr lang="fr-FR" sz="1050" dirty="0">
                <a:latin typeface="Tahoma"/>
                <a:cs typeface="Tahoma"/>
              </a:rPr>
              <a:t>Isolation valve, Insulation, </a:t>
            </a:r>
            <a:r>
              <a:rPr lang="fr-FR" sz="1050" dirty="0" err="1">
                <a:latin typeface="Tahoma"/>
                <a:cs typeface="Tahoma"/>
              </a:rPr>
              <a:t>Temperature</a:t>
            </a:r>
            <a:r>
              <a:rPr lang="fr-FR" sz="1050" dirty="0">
                <a:latin typeface="Tahoma"/>
                <a:cs typeface="Tahoma"/>
              </a:rPr>
              <a:t> </a:t>
            </a:r>
            <a:r>
              <a:rPr lang="fr-FR" sz="1050" dirty="0" err="1">
                <a:latin typeface="Tahoma"/>
                <a:cs typeface="Tahoma"/>
              </a:rPr>
              <a:t>measurement</a:t>
            </a:r>
            <a:r>
              <a:rPr lang="fr-FR" sz="1050" dirty="0">
                <a:latin typeface="Tahoma"/>
                <a:cs typeface="Tahoma"/>
              </a:rPr>
              <a:t>, etc...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6725" y="7735382"/>
            <a:ext cx="171259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dirty="0">
                <a:latin typeface="Tahoma"/>
                <a:cs typeface="Tahoma"/>
              </a:rPr>
              <a:t>Filter </a:t>
            </a:r>
            <a:r>
              <a:rPr lang="fr-FR" sz="1050" b="1" dirty="0" err="1">
                <a:latin typeface="Tahoma"/>
                <a:cs typeface="Tahoma"/>
              </a:rPr>
              <a:t>housing</a:t>
            </a:r>
            <a:endParaRPr lang="fr-FR" sz="105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50" spc="-5" dirty="0">
                <a:latin typeface="Tahoma"/>
                <a:cs typeface="Tahoma"/>
              </a:rPr>
              <a:t>Cast iron, bronze, carbon steel and stainless steel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66725" y="8375454"/>
            <a:ext cx="1473200" cy="5110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dirty="0">
                <a:latin typeface="Tahoma"/>
                <a:cs typeface="Tahoma"/>
              </a:rPr>
              <a:t>Filter </a:t>
            </a:r>
            <a:r>
              <a:rPr lang="fr-FR" sz="1050" b="1" dirty="0" err="1">
                <a:latin typeface="Tahoma"/>
                <a:cs typeface="Tahoma"/>
              </a:rPr>
              <a:t>element</a:t>
            </a:r>
            <a:endParaRPr lang="fr-FR" sz="105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dirty="0">
                <a:latin typeface="Tahoma"/>
                <a:cs typeface="Tahoma"/>
              </a:rPr>
              <a:t>Carbon </a:t>
            </a:r>
            <a:r>
              <a:rPr lang="fr-FR" sz="1050" dirty="0" err="1">
                <a:latin typeface="Tahoma"/>
                <a:cs typeface="Tahoma"/>
              </a:rPr>
              <a:t>steel</a:t>
            </a:r>
            <a:r>
              <a:rPr lang="fr-FR" sz="1050" dirty="0">
                <a:latin typeface="Tahoma"/>
                <a:cs typeface="Tahoma"/>
              </a:rPr>
              <a:t>, </a:t>
            </a:r>
            <a:r>
              <a:rPr lang="fr-FR" sz="1050" dirty="0" err="1">
                <a:latin typeface="Tahoma"/>
                <a:cs typeface="Tahoma"/>
              </a:rPr>
              <a:t>stainless</a:t>
            </a:r>
            <a:r>
              <a:rPr lang="fr-FR" sz="1050" dirty="0">
                <a:latin typeface="Tahoma"/>
                <a:cs typeface="Tahoma"/>
              </a:rPr>
              <a:t> </a:t>
            </a:r>
            <a:r>
              <a:rPr lang="fr-FR" sz="1050" dirty="0" err="1">
                <a:latin typeface="Tahoma"/>
                <a:cs typeface="Tahoma"/>
              </a:rPr>
              <a:t>steel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66725" y="8962390"/>
            <a:ext cx="8108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b="1" dirty="0" err="1">
                <a:latin typeface="Tahoma"/>
                <a:cs typeface="Tahoma"/>
              </a:rPr>
              <a:t>Seals</a:t>
            </a:r>
            <a:endParaRPr lang="fr-FR" sz="105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050" spc="-5" dirty="0">
                <a:latin typeface="Tahoma"/>
                <a:cs typeface="Tahoma"/>
              </a:rPr>
              <a:t>On </a:t>
            </a:r>
            <a:r>
              <a:rPr lang="fr-FR" sz="1050" spc="-5" dirty="0" err="1">
                <a:latin typeface="Tahoma"/>
                <a:cs typeface="Tahoma"/>
              </a:rPr>
              <a:t>request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50199" y="6983980"/>
            <a:ext cx="127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" algn="ctr">
              <a:lnSpc>
                <a:spcPct val="100000"/>
              </a:lnSpc>
              <a:spcBef>
                <a:spcPts val="100"/>
              </a:spcBef>
            </a:pPr>
            <a:r>
              <a:rPr lang="fr-FR" sz="1200" b="1" spc="-5" dirty="0">
                <a:solidFill>
                  <a:srgbClr val="EF8367"/>
                </a:solidFill>
                <a:latin typeface="Tahoma"/>
                <a:cs typeface="Tahoma"/>
              </a:rPr>
              <a:t>BUILDING MATERIALS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74564" y="1597151"/>
            <a:ext cx="2107691" cy="44043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454650" y="1517373"/>
            <a:ext cx="18521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French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manufacturing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0421" y="1843517"/>
            <a:ext cx="4333875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488315" indent="-1727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Filtration of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viscous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products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: fuel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oils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, tars, glues,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oil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residues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paints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resins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, molasses...</a:t>
            </a:r>
          </a:p>
          <a:p>
            <a:pPr marL="12065" marR="488315" algn="just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marR="7943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Continuous self-cleaning systems without interruption of the flow to be filtered</a:t>
            </a:r>
          </a:p>
          <a:p>
            <a:pPr marL="12065" marR="794385">
              <a:lnSpc>
                <a:spcPct val="100000"/>
              </a:lnSpc>
              <a:spcBef>
                <a:spcPts val="5"/>
              </a:spcBef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400" spc="-5" dirty="0">
                <a:solidFill>
                  <a:srgbClr val="FFFFFF"/>
                </a:solidFill>
                <a:latin typeface="Tahoma"/>
                <a:cs typeface="Tahoma"/>
              </a:rPr>
              <a:t>Reduced maintenance and operating costs</a:t>
            </a: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lang="fr-FR" sz="1400" dirty="0">
                <a:solidFill>
                  <a:srgbClr val="FFFFFF"/>
                </a:solidFill>
                <a:latin typeface="Tahoma"/>
                <a:cs typeface="Tahoma"/>
              </a:rPr>
              <a:t>Interchangeable and re-</a:t>
            </a:r>
            <a:r>
              <a:rPr lang="fr-FR" sz="1400" dirty="0" err="1">
                <a:solidFill>
                  <a:srgbClr val="FFFFFF"/>
                </a:solidFill>
                <a:latin typeface="Tahoma"/>
                <a:cs typeface="Tahoma"/>
              </a:rPr>
              <a:t>conditionable</a:t>
            </a:r>
            <a:r>
              <a:rPr lang="fr-FR" sz="1400" dirty="0">
                <a:solidFill>
                  <a:srgbClr val="FFFFFF"/>
                </a:solidFill>
                <a:latin typeface="Tahoma"/>
                <a:cs typeface="Tahoma"/>
              </a:rPr>
              <a:t> filter </a:t>
            </a:r>
            <a:r>
              <a:rPr lang="fr-FR" sz="1400" dirty="0" err="1">
                <a:solidFill>
                  <a:srgbClr val="FFFFFF"/>
                </a:solidFill>
                <a:latin typeface="Tahoma"/>
                <a:cs typeface="Tahoma"/>
              </a:rPr>
              <a:t>element</a:t>
            </a:r>
            <a:endParaRPr lang="fr-F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lang="fr-FR" sz="1400" dirty="0">
                <a:solidFill>
                  <a:srgbClr val="FFFFFF"/>
                </a:solidFill>
                <a:latin typeface="Tahoma"/>
                <a:cs typeface="Tahoma"/>
              </a:rPr>
              <a:t>Low pressure drop</a:t>
            </a:r>
          </a:p>
          <a:p>
            <a:pPr marL="12065">
              <a:lnSpc>
                <a:spcPct val="100000"/>
              </a:lnSpc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Standard and made-to-</a:t>
            </a:r>
            <a:r>
              <a:rPr lang="fr-FR" sz="1400" spc="-5" dirty="0" err="1">
                <a:solidFill>
                  <a:srgbClr val="FFFFFF"/>
                </a:solidFill>
                <a:latin typeface="Tahoma"/>
                <a:cs typeface="Tahoma"/>
              </a:rPr>
              <a:t>measure</a:t>
            </a:r>
            <a:r>
              <a:rPr lang="fr-FR" sz="1400" spc="-5" dirty="0">
                <a:solidFill>
                  <a:srgbClr val="FFFFFF"/>
                </a:solidFill>
                <a:latin typeface="Tahoma"/>
                <a:cs typeface="Tahoma"/>
              </a:rPr>
              <a:t> range</a:t>
            </a:r>
          </a:p>
          <a:p>
            <a:pPr marL="12065">
              <a:lnSpc>
                <a:spcPct val="100000"/>
              </a:lnSpc>
              <a:tabLst>
                <a:tab pos="185420" algn="l"/>
              </a:tabLst>
            </a:pPr>
            <a:endParaRPr lang="fr-FR" sz="2450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185420" algn="l"/>
              </a:tabLst>
            </a:pPr>
            <a:endParaRPr sz="2450" dirty="0">
              <a:latin typeface="Tahoma"/>
              <a:cs typeface="Tahoma"/>
            </a:endParaRPr>
          </a:p>
          <a:p>
            <a:pPr marR="249554" algn="ctr">
              <a:lnSpc>
                <a:spcPct val="100000"/>
              </a:lnSpc>
            </a:pPr>
            <a:r>
              <a:rPr sz="1200" b="1" spc="-5" dirty="0">
                <a:solidFill>
                  <a:srgbClr val="EF8367"/>
                </a:solidFill>
                <a:latin typeface="Tahoma"/>
                <a:cs typeface="Tahoma"/>
              </a:rPr>
              <a:t>CONFIGURATION</a:t>
            </a:r>
            <a:endParaRPr lang="fr-FR" sz="11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ahoma"/>
              <a:cs typeface="Tahoma"/>
            </a:endParaRPr>
          </a:p>
          <a:p>
            <a:pPr marL="203200" indent="-173355">
              <a:lnSpc>
                <a:spcPct val="100000"/>
              </a:lnSpc>
              <a:buFont typeface="Arial MT"/>
              <a:buChar char="•"/>
              <a:tabLst>
                <a:tab pos="203835" algn="l"/>
              </a:tabLst>
            </a:pPr>
            <a:r>
              <a:rPr lang="fr-FR" sz="1050" b="1" dirty="0">
                <a:latin typeface="Tahoma"/>
                <a:cs typeface="Tahoma"/>
              </a:rPr>
              <a:t>Manual or </a:t>
            </a:r>
            <a:r>
              <a:rPr lang="fr-FR" sz="1050" b="1" dirty="0" err="1">
                <a:latin typeface="Tahoma"/>
                <a:cs typeface="Tahoma"/>
              </a:rPr>
              <a:t>Automatic</a:t>
            </a:r>
            <a:endParaRPr lang="fr-FR" sz="1050" b="1" dirty="0">
              <a:latin typeface="Tahoma"/>
              <a:cs typeface="Tahoma"/>
            </a:endParaRPr>
          </a:p>
          <a:p>
            <a:pPr marL="29845">
              <a:lnSpc>
                <a:spcPct val="100000"/>
              </a:lnSpc>
              <a:tabLst>
                <a:tab pos="203835" algn="l"/>
              </a:tabLst>
            </a:pPr>
            <a:endParaRPr sz="1000" dirty="0">
              <a:latin typeface="Tahoma"/>
              <a:cs typeface="Tahoma"/>
            </a:endParaRPr>
          </a:p>
          <a:p>
            <a:pPr marL="203200" indent="-173355">
              <a:lnSpc>
                <a:spcPct val="100000"/>
              </a:lnSpc>
              <a:buFont typeface="Arial MT"/>
              <a:buChar char="•"/>
              <a:tabLst>
                <a:tab pos="203835" algn="l"/>
              </a:tabLst>
            </a:pPr>
            <a:r>
              <a:rPr lang="fr-FR" sz="1050" b="1" dirty="0">
                <a:latin typeface="Tahoma"/>
                <a:cs typeface="Tahoma"/>
              </a:rPr>
              <a:t>Single or Multi-</a:t>
            </a:r>
            <a:r>
              <a:rPr lang="fr-FR" sz="1050" b="1" dirty="0" err="1">
                <a:latin typeface="Tahoma"/>
                <a:cs typeface="Tahoma"/>
              </a:rPr>
              <a:t>element</a:t>
            </a:r>
            <a:endParaRPr lang="fr-FR" sz="1050" b="1" dirty="0">
              <a:latin typeface="Tahoma"/>
              <a:cs typeface="Tahoma"/>
            </a:endParaRPr>
          </a:p>
          <a:p>
            <a:pPr marL="29845">
              <a:lnSpc>
                <a:spcPct val="100000"/>
              </a:lnSpc>
              <a:tabLst>
                <a:tab pos="203835" algn="l"/>
              </a:tabLst>
            </a:pPr>
            <a:endParaRPr sz="1000" dirty="0">
              <a:latin typeface="Tahoma"/>
              <a:cs typeface="Tahoma"/>
            </a:endParaRPr>
          </a:p>
          <a:p>
            <a:pPr marL="203200" indent="-173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03835" algn="l"/>
              </a:tabLst>
            </a:pPr>
            <a:r>
              <a:rPr lang="fr-FR" sz="1050" b="1" spc="-5" dirty="0" err="1">
                <a:latin typeface="Tahoma"/>
                <a:cs typeface="Tahoma"/>
              </a:rPr>
              <a:t>Suction</a:t>
            </a:r>
            <a:r>
              <a:rPr lang="fr-FR" sz="1050" b="1" spc="-5" dirty="0">
                <a:latin typeface="Tahoma"/>
                <a:cs typeface="Tahoma"/>
              </a:rPr>
              <a:t> and </a:t>
            </a:r>
            <a:r>
              <a:rPr lang="fr-FR" sz="1050" b="1" spc="-5" dirty="0" err="1">
                <a:latin typeface="Tahoma"/>
                <a:cs typeface="Tahoma"/>
              </a:rPr>
              <a:t>discharge</a:t>
            </a:r>
            <a:r>
              <a:rPr lang="fr-FR" sz="1050" b="1" spc="-5" dirty="0">
                <a:latin typeface="Tahoma"/>
                <a:cs typeface="Tahoma"/>
              </a:rPr>
              <a:t> </a:t>
            </a:r>
            <a:r>
              <a:rPr lang="fr-FR" sz="1050" b="1" spc="-5" dirty="0" err="1">
                <a:latin typeface="Tahoma"/>
                <a:cs typeface="Tahoma"/>
              </a:rPr>
              <a:t>operation</a:t>
            </a:r>
            <a:endParaRPr sz="1050" dirty="0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62400" y="3991355"/>
            <a:ext cx="950975" cy="95097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607050" y="10137141"/>
            <a:ext cx="1781026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1100" spc="-5" dirty="0">
                <a:solidFill>
                  <a:srgbClr val="FFFFFF"/>
                </a:solidFill>
                <a:latin typeface="Tahoma"/>
                <a:cs typeface="Tahoma"/>
              </a:rPr>
              <a:t>Complies with the European Directive 2014/68/EC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41" name="Image 40" descr="Une image contenant LEGO, jouet&#10;&#10;Description générée automatiquement">
            <a:extLst>
              <a:ext uri="{FF2B5EF4-FFF2-40B4-BE49-F238E27FC236}">
                <a16:creationId xmlns:a16="http://schemas.microsoft.com/office/drawing/2014/main" id="{1BB0A1F9-BD80-901E-9909-D8F70E140C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47" y="1788761"/>
            <a:ext cx="6704781" cy="5028586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93A9B3EE-C35A-BF25-AA0F-DCF4696BC1B8}"/>
              </a:ext>
            </a:extLst>
          </p:cNvPr>
          <p:cNvSpPr txBox="1"/>
          <p:nvPr/>
        </p:nvSpPr>
        <p:spPr>
          <a:xfrm>
            <a:off x="407542" y="692482"/>
            <a:ext cx="2985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</a:t>
            </a:r>
            <a:r>
              <a:rPr lang="fr-FR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</a:t>
            </a: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filtration</a:t>
            </a:r>
          </a:p>
        </p:txBody>
      </p:sp>
      <p:sp>
        <p:nvSpPr>
          <p:cNvPr id="40" name="object 29">
            <a:extLst>
              <a:ext uri="{FF2B5EF4-FFF2-40B4-BE49-F238E27FC236}">
                <a16:creationId xmlns:a16="http://schemas.microsoft.com/office/drawing/2014/main" id="{56E08C5D-2F42-354A-3DF3-6E807D0C8A67}"/>
              </a:ext>
            </a:extLst>
          </p:cNvPr>
          <p:cNvSpPr txBox="1"/>
          <p:nvPr/>
        </p:nvSpPr>
        <p:spPr>
          <a:xfrm>
            <a:off x="237743" y="6992709"/>
            <a:ext cx="228327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" algn="ctr">
              <a:lnSpc>
                <a:spcPct val="100000"/>
              </a:lnSpc>
              <a:spcBef>
                <a:spcPts val="100"/>
              </a:spcBef>
            </a:pPr>
            <a:r>
              <a:rPr lang="fr-FR" sz="1200" b="1" spc="-5" dirty="0">
                <a:solidFill>
                  <a:srgbClr val="EF8367"/>
                </a:solidFill>
                <a:latin typeface="Tahoma"/>
                <a:cs typeface="Tahoma"/>
              </a:rPr>
              <a:t>TERMS OF SERVICE STANDARD*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5E3DB85-8E17-6593-745F-7D0D43873D56}"/>
              </a:ext>
            </a:extLst>
          </p:cNvPr>
          <p:cNvSpPr txBox="1"/>
          <p:nvPr/>
        </p:nvSpPr>
        <p:spPr>
          <a:xfrm>
            <a:off x="5228226" y="7493438"/>
            <a:ext cx="180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ahoma"/>
                <a:cs typeface="Tahoma"/>
              </a:rPr>
              <a:t>Standard or special control box on request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28" y="1278119"/>
            <a:ext cx="6579234" cy="25885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400" spc="-5" dirty="0">
                <a:solidFill>
                  <a:srgbClr val="FFFFFF"/>
                </a:solidFill>
                <a:latin typeface="Tahoma"/>
                <a:cs typeface="Tahoma"/>
              </a:rPr>
              <a:t>The filtering element is a stack of metal discs separated from each other by wedges (stars) whose thickness sets the filtration threshold.</a:t>
            </a:r>
          </a:p>
          <a:p>
            <a:pPr marL="12065" marR="5080" algn="just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400" spc="-5" dirty="0">
                <a:solidFill>
                  <a:srgbClr val="FFFFFF"/>
                </a:solidFill>
                <a:latin typeface="Tahoma"/>
                <a:cs typeface="Tahoma"/>
              </a:rPr>
              <a:t>When the fluid passes between the discs, the solid particles it contains and of a size greater than the filtration threshold are therefore stopped on the outer periphery of the discs.</a:t>
            </a:r>
          </a:p>
          <a:p>
            <a:pPr marL="12065" marR="5080" algn="just">
              <a:lnSpc>
                <a:spcPct val="100000"/>
              </a:lnSpc>
              <a:spcBef>
                <a:spcPts val="5"/>
              </a:spcBef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The stack of discs is rotated (manually or motorized) allowing the cleaners to scrape the periphery of the discs and thus dislodge the pollutants.</a:t>
            </a:r>
          </a:p>
          <a:p>
            <a:pPr marL="12065" marR="5080" algn="just">
              <a:lnSpc>
                <a:spcPct val="100000"/>
              </a:lnSpc>
              <a:spcBef>
                <a:spcPts val="5"/>
              </a:spcBef>
              <a:tabLst>
                <a:tab pos="185420" algn="l"/>
              </a:tabLst>
            </a:pPr>
            <a:endParaRPr sz="1350" dirty="0">
              <a:latin typeface="Tahoma"/>
              <a:cs typeface="Tahoma"/>
            </a:endParaRPr>
          </a:p>
          <a:p>
            <a:pPr marL="184785" marR="5080" indent="-172720" algn="just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Draining the filter allows contaminants to be removed; its frequency is determined according to the quantity of pollutants contained in the fluid.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228" y="465818"/>
            <a:ext cx="354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>
                <a:solidFill>
                  <a:srgbClr val="FFFFFF"/>
                </a:solidFill>
                <a:latin typeface="Tahoma"/>
                <a:cs typeface="Tahoma"/>
              </a:rPr>
              <a:t>FILTER OPERATION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3756" y="473963"/>
            <a:ext cx="6995158" cy="9066276"/>
            <a:chOff x="333756" y="473963"/>
            <a:chExt cx="6995158" cy="906627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8779" y="473963"/>
              <a:ext cx="1850135" cy="6568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6" y="4069080"/>
              <a:ext cx="3715511" cy="5471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600" y="4855463"/>
              <a:ext cx="374903" cy="3703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600" y="7935468"/>
              <a:ext cx="365760" cy="3657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1935" y="8724899"/>
              <a:ext cx="374903" cy="3657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8219" y="7251700"/>
              <a:ext cx="358139" cy="359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8219" y="6458712"/>
              <a:ext cx="358139" cy="3596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8219" y="5678423"/>
              <a:ext cx="367283" cy="35966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41162" y="4932656"/>
            <a:ext cx="1850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400" b="1" dirty="0">
                <a:latin typeface="Tahoma"/>
                <a:cs typeface="Tahoma"/>
              </a:rPr>
              <a:t>PETROCHEMICALS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9543" y="10413914"/>
            <a:ext cx="303657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100" spc="-5" dirty="0" err="1">
                <a:solidFill>
                  <a:srgbClr val="FFFFFF"/>
                </a:solidFill>
                <a:latin typeface="Tahoma"/>
                <a:cs typeface="Tahoma"/>
              </a:rPr>
              <a:t>Find</a:t>
            </a:r>
            <a:r>
              <a:rPr lang="fr-FR" sz="11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100" spc="-5" dirty="0" err="1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lang="fr-FR" sz="1100" spc="-5" dirty="0">
                <a:solidFill>
                  <a:srgbClr val="FFFFFF"/>
                </a:solidFill>
                <a:latin typeface="Tahoma"/>
                <a:cs typeface="Tahoma"/>
              </a:rPr>
              <a:t> news on </a:t>
            </a:r>
            <a:r>
              <a:rPr sz="1100" b="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ahoma"/>
                <a:cs typeface="Tahoma"/>
              </a:rPr>
              <a:t>www.pemflow.fr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0367" y="7992900"/>
            <a:ext cx="8413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400" b="1" spc="5" dirty="0">
                <a:latin typeface="Tahoma"/>
                <a:cs typeface="Tahoma"/>
              </a:rPr>
              <a:t>ENERGY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0989" y="8783883"/>
            <a:ext cx="960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ahoma"/>
                <a:cs typeface="Tahoma"/>
              </a:rPr>
              <a:t>OIL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&amp;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GAZ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8414" y="6510026"/>
            <a:ext cx="1182370" cy="8854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400" b="1" dirty="0">
                <a:latin typeface="Tahoma"/>
                <a:cs typeface="Tahoma"/>
              </a:rPr>
              <a:t>CIMENTERIE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700" dirty="0">
              <a:latin typeface="Tahoma"/>
              <a:cs typeface="Tahoma"/>
            </a:endParaRPr>
          </a:p>
          <a:p>
            <a:pPr marL="27305">
              <a:lnSpc>
                <a:spcPct val="100000"/>
              </a:lnSpc>
              <a:spcBef>
                <a:spcPts val="1320"/>
              </a:spcBef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5752" y="5723616"/>
            <a:ext cx="209168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400" b="1" dirty="0">
                <a:latin typeface="Tahoma"/>
                <a:cs typeface="Tahoma"/>
              </a:rPr>
              <a:t>HEATING CIRCUITS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9549FA-34AE-A0C8-7197-1CF4D2199004}"/>
              </a:ext>
            </a:extLst>
          </p:cNvPr>
          <p:cNvSpPr/>
          <p:nvPr/>
        </p:nvSpPr>
        <p:spPr>
          <a:xfrm>
            <a:off x="305783" y="8980407"/>
            <a:ext cx="59594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16169D-9C45-893B-BCB3-9422C5384136}"/>
              </a:ext>
            </a:extLst>
          </p:cNvPr>
          <p:cNvSpPr/>
          <p:nvPr/>
        </p:nvSpPr>
        <p:spPr>
          <a:xfrm flipV="1">
            <a:off x="3284292" y="5121831"/>
            <a:ext cx="1046080" cy="130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FD3837-A778-CC6C-5026-3BB9DADD5384}"/>
              </a:ext>
            </a:extLst>
          </p:cNvPr>
          <p:cNvSpPr/>
          <p:nvPr/>
        </p:nvSpPr>
        <p:spPr>
          <a:xfrm>
            <a:off x="324368" y="4625097"/>
            <a:ext cx="577360" cy="315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D88C4C-7C24-2C06-A147-C7A713EA87DD}"/>
              </a:ext>
            </a:extLst>
          </p:cNvPr>
          <p:cNvSpPr/>
          <p:nvPr/>
        </p:nvSpPr>
        <p:spPr>
          <a:xfrm>
            <a:off x="2801403" y="5317593"/>
            <a:ext cx="412078" cy="10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DD1CAB-4FA2-8E62-A560-89E26B5BA0B3}"/>
              </a:ext>
            </a:extLst>
          </p:cNvPr>
          <p:cNvSpPr/>
          <p:nvPr/>
        </p:nvSpPr>
        <p:spPr>
          <a:xfrm>
            <a:off x="2577502" y="5569121"/>
            <a:ext cx="210149" cy="181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28757B-E688-154D-4E4C-5B6D76E0B557}"/>
              </a:ext>
            </a:extLst>
          </p:cNvPr>
          <p:cNvSpPr/>
          <p:nvPr/>
        </p:nvSpPr>
        <p:spPr>
          <a:xfrm>
            <a:off x="2703019" y="8089736"/>
            <a:ext cx="1026698" cy="286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1F152B-E971-4166-9D85-11C103E5DAEE}"/>
              </a:ext>
            </a:extLst>
          </p:cNvPr>
          <p:cNvSpPr/>
          <p:nvPr/>
        </p:nvSpPr>
        <p:spPr>
          <a:xfrm>
            <a:off x="3772384" y="5922435"/>
            <a:ext cx="520682" cy="197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EDE051-C51F-D375-482E-68E57F61362C}"/>
              </a:ext>
            </a:extLst>
          </p:cNvPr>
          <p:cNvSpPr/>
          <p:nvPr/>
        </p:nvSpPr>
        <p:spPr>
          <a:xfrm>
            <a:off x="3042739" y="7830137"/>
            <a:ext cx="1306611" cy="122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EBDD8CE-278B-B1AE-69EB-A16FA7935316}"/>
              </a:ext>
            </a:extLst>
          </p:cNvPr>
          <p:cNvSpPr txBox="1"/>
          <p:nvPr/>
        </p:nvSpPr>
        <p:spPr>
          <a:xfrm>
            <a:off x="3035626" y="7762811"/>
            <a:ext cx="1239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Large disc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6DD5FA2-4590-2DEA-25AB-C35BEB2F162B}"/>
              </a:ext>
            </a:extLst>
          </p:cNvPr>
          <p:cNvSpPr txBox="1"/>
          <p:nvPr/>
        </p:nvSpPr>
        <p:spPr>
          <a:xfrm>
            <a:off x="2526120" y="5502269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Axe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F0D268-DB71-7856-75FF-F44B3D46B877}"/>
              </a:ext>
            </a:extLst>
          </p:cNvPr>
          <p:cNvSpPr txBox="1"/>
          <p:nvPr/>
        </p:nvSpPr>
        <p:spPr>
          <a:xfrm>
            <a:off x="2781784" y="5270294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Star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8328F84-D9E2-EFDA-4424-62931E98F80E}"/>
              </a:ext>
            </a:extLst>
          </p:cNvPr>
          <p:cNvSpPr txBox="1"/>
          <p:nvPr/>
        </p:nvSpPr>
        <p:spPr>
          <a:xfrm>
            <a:off x="3159959" y="5012176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Cleaner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B86C9F8-F18F-AA4C-FFAB-F7B7B296B297}"/>
              </a:ext>
            </a:extLst>
          </p:cNvPr>
          <p:cNvSpPr txBox="1"/>
          <p:nvPr/>
        </p:nvSpPr>
        <p:spPr>
          <a:xfrm>
            <a:off x="3714077" y="5894045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Stem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A890FD3-321A-0790-DCBB-9478AD0FADE8}"/>
              </a:ext>
            </a:extLst>
          </p:cNvPr>
          <p:cNvSpPr txBox="1"/>
          <p:nvPr/>
        </p:nvSpPr>
        <p:spPr>
          <a:xfrm>
            <a:off x="2518073" y="8025132"/>
            <a:ext cx="1239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Small disc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69AC023-BDC0-6339-EACF-E0A7CECA4A10}"/>
              </a:ext>
            </a:extLst>
          </p:cNvPr>
          <p:cNvSpPr txBox="1"/>
          <p:nvPr/>
        </p:nvSpPr>
        <p:spPr>
          <a:xfrm>
            <a:off x="484148" y="4645577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Engine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7F4BC87-2C6C-7F4F-55EC-2C2F48801DA1}"/>
              </a:ext>
            </a:extLst>
          </p:cNvPr>
          <p:cNvSpPr txBox="1"/>
          <p:nvPr/>
        </p:nvSpPr>
        <p:spPr>
          <a:xfrm>
            <a:off x="152448" y="9095324"/>
            <a:ext cx="16589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Purge valve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511964-2672-7E43-3A1C-064A7517A20D}"/>
              </a:ext>
            </a:extLst>
          </p:cNvPr>
          <p:cNvSpPr/>
          <p:nvPr/>
        </p:nvSpPr>
        <p:spPr>
          <a:xfrm>
            <a:off x="324368" y="8562216"/>
            <a:ext cx="577360" cy="315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BA72CF6-A094-D5CB-40A5-B04F2A1140D5}"/>
              </a:ext>
            </a:extLst>
          </p:cNvPr>
          <p:cNvSpPr txBox="1"/>
          <p:nvPr/>
        </p:nvSpPr>
        <p:spPr>
          <a:xfrm>
            <a:off x="282095" y="8459996"/>
            <a:ext cx="1239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Polluant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5ABDE6-1241-853D-059B-998D00A0D5CE}"/>
              </a:ext>
            </a:extLst>
          </p:cNvPr>
          <p:cNvSpPr/>
          <p:nvPr/>
        </p:nvSpPr>
        <p:spPr>
          <a:xfrm>
            <a:off x="333756" y="6968860"/>
            <a:ext cx="577360" cy="409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B0FAA6-85FE-B4C6-747F-DE833E2DAF1C}"/>
              </a:ext>
            </a:extLst>
          </p:cNvPr>
          <p:cNvSpPr/>
          <p:nvPr/>
        </p:nvSpPr>
        <p:spPr>
          <a:xfrm>
            <a:off x="484148" y="6451946"/>
            <a:ext cx="463306" cy="421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213A294-3D70-7903-6215-F2D386B9D5E1}"/>
              </a:ext>
            </a:extLst>
          </p:cNvPr>
          <p:cNvSpPr txBox="1"/>
          <p:nvPr/>
        </p:nvSpPr>
        <p:spPr>
          <a:xfrm>
            <a:off x="328295" y="6912379"/>
            <a:ext cx="99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Filtering</a:t>
            </a:r>
            <a:r>
              <a:rPr lang="fr-FR" sz="1050" dirty="0"/>
              <a:t> </a:t>
            </a:r>
            <a:r>
              <a:rPr lang="fr-FR" sz="1050" dirty="0" err="1"/>
              <a:t>elements</a:t>
            </a:r>
            <a:endParaRPr lang="fr-FR" sz="105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848FFD2-AEF1-FF12-AF7D-53ACC7039A65}"/>
              </a:ext>
            </a:extLst>
          </p:cNvPr>
          <p:cNvSpPr txBox="1"/>
          <p:nvPr/>
        </p:nvSpPr>
        <p:spPr>
          <a:xfrm>
            <a:off x="447076" y="6446616"/>
            <a:ext cx="577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Corps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4B2B2C7-A5CF-D36D-F07E-9275E1BC3A7B}"/>
              </a:ext>
            </a:extLst>
          </p:cNvPr>
          <p:cNvSpPr txBox="1"/>
          <p:nvPr/>
        </p:nvSpPr>
        <p:spPr>
          <a:xfrm>
            <a:off x="5196838" y="7251700"/>
            <a:ext cx="377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latin typeface="Tahoma"/>
                <a:cs typeface="Tahoma"/>
              </a:rPr>
              <a:t>GLASSWARE</a:t>
            </a:r>
            <a:endParaRPr lang="fr-F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74" y="988481"/>
            <a:ext cx="5471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latin typeface="Tahoma"/>
                <a:cs typeface="Tahoma"/>
              </a:rPr>
              <a:t>STANDARD RANGE</a:t>
            </a:r>
            <a:endParaRPr b="1" spc="-5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8972" y="7124791"/>
            <a:ext cx="1429405" cy="2110113"/>
          </a:xfrm>
          <a:prstGeom prst="rect">
            <a:avLst/>
          </a:prstGeom>
        </p:spPr>
      </p:pic>
      <p:pic>
        <p:nvPicPr>
          <p:cNvPr id="12" name="Image 11" descr="Une image contenant rouge, sombre&#10;&#10;Description générée automatiquement">
            <a:extLst>
              <a:ext uri="{FF2B5EF4-FFF2-40B4-BE49-F238E27FC236}">
                <a16:creationId xmlns:a16="http://schemas.microsoft.com/office/drawing/2014/main" id="{CB378372-4BFA-A72D-9578-6F573AE1F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079500"/>
            <a:ext cx="4832350" cy="362426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A824871-2A7C-4715-A7EF-60FEF4DD93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93" y="3993357"/>
            <a:ext cx="1652078" cy="3131433"/>
          </a:xfrm>
          <a:prstGeom prst="rect">
            <a:avLst/>
          </a:prstGeom>
        </p:spPr>
      </p:pic>
      <p:sp>
        <p:nvSpPr>
          <p:cNvPr id="4" name="object 18">
            <a:extLst>
              <a:ext uri="{FF2B5EF4-FFF2-40B4-BE49-F238E27FC236}">
                <a16:creationId xmlns:a16="http://schemas.microsoft.com/office/drawing/2014/main" id="{30962A1E-4EEC-DC88-5048-484218B7068E}"/>
              </a:ext>
            </a:extLst>
          </p:cNvPr>
          <p:cNvSpPr txBox="1"/>
          <p:nvPr/>
        </p:nvSpPr>
        <p:spPr>
          <a:xfrm>
            <a:off x="2623799" y="10370186"/>
            <a:ext cx="303657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100" spc="-5" dirty="0" err="1">
                <a:solidFill>
                  <a:srgbClr val="FFFFFF"/>
                </a:solidFill>
                <a:latin typeface="Tahoma"/>
                <a:cs typeface="Tahoma"/>
              </a:rPr>
              <a:t>Find</a:t>
            </a:r>
            <a:r>
              <a:rPr lang="fr-FR" sz="11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100" spc="-5" dirty="0" err="1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lang="fr-FR" sz="1100" spc="-5" dirty="0">
                <a:solidFill>
                  <a:srgbClr val="FFFFFF"/>
                </a:solidFill>
                <a:latin typeface="Tahoma"/>
                <a:cs typeface="Tahoma"/>
              </a:rPr>
              <a:t> news on </a:t>
            </a:r>
            <a:r>
              <a:rPr sz="1100" b="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ahoma"/>
                <a:cs typeface="Tahoma"/>
              </a:rPr>
              <a:t>www.pemflow.fr</a:t>
            </a:r>
            <a:endParaRPr sz="1100" dirty="0">
              <a:latin typeface="Tahoma"/>
              <a:cs typeface="Tahoma"/>
            </a:endParaRPr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83E37EA9-3D29-B69E-DCD9-15AB06578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09102"/>
              </p:ext>
            </p:extLst>
          </p:nvPr>
        </p:nvGraphicFramePr>
        <p:xfrm>
          <a:off x="407893" y="1818137"/>
          <a:ext cx="503315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89">
                  <a:extLst>
                    <a:ext uri="{9D8B030D-6E8A-4147-A177-3AD203B41FA5}">
                      <a16:colId xmlns:a16="http://schemas.microsoft.com/office/drawing/2014/main" val="598723708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1654550406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3960049020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2712129248"/>
                    </a:ext>
                  </a:extLst>
                </a:gridCol>
              </a:tblGrid>
              <a:tr h="147347"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dirty="0" err="1">
                          <a:solidFill>
                            <a:schemeClr val="tx1"/>
                          </a:solidFill>
                        </a:rPr>
                        <a:t>Viscosity</a:t>
                      </a: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800" b="1" dirty="0" err="1">
                          <a:solidFill>
                            <a:schemeClr val="tx1"/>
                          </a:solidFill>
                        </a:rPr>
                        <a:t>cSt</a:t>
                      </a: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Flow rate L/h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6881"/>
                  </a:ext>
                </a:extLst>
              </a:tr>
              <a:tr h="2411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34-135 50µ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34-135 250µ</a:t>
                      </a:r>
                    </a:p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34-135 500µ</a:t>
                      </a:r>
                    </a:p>
                    <a:p>
                      <a:pPr algn="ctr"/>
                      <a:endParaRPr lang="fr-FR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7123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91771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 at 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2720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20245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53 at 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85795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115 at 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45601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190 at 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96762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305 at 406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9482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160 at 610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69434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1514470B-8A30-32C1-4E5D-0B4BC94CC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76330"/>
              </p:ext>
            </p:extLst>
          </p:nvPr>
        </p:nvGraphicFramePr>
        <p:xfrm>
          <a:off x="2067161" y="4703763"/>
          <a:ext cx="503315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89">
                  <a:extLst>
                    <a:ext uri="{9D8B030D-6E8A-4147-A177-3AD203B41FA5}">
                      <a16:colId xmlns:a16="http://schemas.microsoft.com/office/drawing/2014/main" val="598723708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1654550406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3960049020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2712129248"/>
                    </a:ext>
                  </a:extLst>
                </a:gridCol>
              </a:tblGrid>
              <a:tr h="147347"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dirty="0" err="1">
                          <a:solidFill>
                            <a:schemeClr val="tx1"/>
                          </a:solidFill>
                        </a:rPr>
                        <a:t>Viscosity</a:t>
                      </a: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800" b="1" dirty="0" err="1">
                          <a:solidFill>
                            <a:schemeClr val="tx1"/>
                          </a:solidFill>
                        </a:rPr>
                        <a:t>cSt</a:t>
                      </a: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Flow rate L/h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6881"/>
                  </a:ext>
                </a:extLst>
              </a:tr>
              <a:tr h="2411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52-192 50µ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52-192 250µ</a:t>
                      </a:r>
                    </a:p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58-192 500µ</a:t>
                      </a:r>
                    </a:p>
                    <a:p>
                      <a:pPr algn="ctr"/>
                      <a:endParaRPr lang="fr-FR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7123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15500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91771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 at 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14000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14500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20245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53 at 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85795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115 at 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45601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190 at 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96762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305 at 406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9482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160 at 610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69434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CE1632E6-D7A0-E1CD-48C1-2F5DBA86A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40232"/>
              </p:ext>
            </p:extLst>
          </p:nvPr>
        </p:nvGraphicFramePr>
        <p:xfrm>
          <a:off x="464349" y="7306946"/>
          <a:ext cx="503315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89">
                  <a:extLst>
                    <a:ext uri="{9D8B030D-6E8A-4147-A177-3AD203B41FA5}">
                      <a16:colId xmlns:a16="http://schemas.microsoft.com/office/drawing/2014/main" val="598723708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1654550406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3960049020"/>
                    </a:ext>
                  </a:extLst>
                </a:gridCol>
                <a:gridCol w="1258289">
                  <a:extLst>
                    <a:ext uri="{9D8B030D-6E8A-4147-A177-3AD203B41FA5}">
                      <a16:colId xmlns:a16="http://schemas.microsoft.com/office/drawing/2014/main" val="2712129248"/>
                    </a:ext>
                  </a:extLst>
                </a:gridCol>
              </a:tblGrid>
              <a:tr h="147347"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dirty="0" err="1">
                          <a:solidFill>
                            <a:schemeClr val="tx1"/>
                          </a:solidFill>
                        </a:rPr>
                        <a:t>Viscosity</a:t>
                      </a: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800" b="1" dirty="0" err="1">
                          <a:solidFill>
                            <a:schemeClr val="tx1"/>
                          </a:solidFill>
                        </a:rPr>
                        <a:t>cSt</a:t>
                      </a: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Flow rate L/h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66881"/>
                  </a:ext>
                </a:extLst>
              </a:tr>
              <a:tr h="2411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2MF52-256 50µ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2MF52-256 250µ</a:t>
                      </a:r>
                    </a:p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2MF58-256</a:t>
                      </a:r>
                      <a:r>
                        <a:rPr lang="fr-FR" sz="800" b="1" dirty="0"/>
                        <a:t> 500µ</a:t>
                      </a:r>
                    </a:p>
                    <a:p>
                      <a:pPr algn="ctr"/>
                      <a:endParaRPr lang="fr-FR" sz="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7123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18620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42560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91771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 at 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14630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37240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38570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20245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53 at 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10108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28196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34580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85795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115 at 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4522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45601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190 at 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17157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29260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96762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305 at 406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23408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9482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160 at 610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1596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9842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6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35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8450" y="4001900"/>
            <a:ext cx="48173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170" dirty="0" err="1"/>
              <a:t>Let's</a:t>
            </a:r>
            <a:r>
              <a:rPr lang="fr-FR" spc="-170" dirty="0"/>
              <a:t> </a:t>
            </a:r>
            <a:r>
              <a:rPr lang="fr-FR" spc="-170" dirty="0" err="1"/>
              <a:t>keep</a:t>
            </a:r>
            <a:r>
              <a:rPr lang="fr-FR" spc="-170" dirty="0"/>
              <a:t> in </a:t>
            </a:r>
            <a:r>
              <a:rPr lang="fr-FR" spc="-170" dirty="0" err="1"/>
              <a:t>touch</a:t>
            </a:r>
            <a:endParaRPr spc="114" dirty="0"/>
          </a:p>
        </p:txBody>
      </p:sp>
      <p:sp>
        <p:nvSpPr>
          <p:cNvPr id="4" name="object 4"/>
          <p:cNvSpPr txBox="1"/>
          <p:nvPr/>
        </p:nvSpPr>
        <p:spPr>
          <a:xfrm>
            <a:off x="2378457" y="4914337"/>
            <a:ext cx="2806065" cy="142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382</a:t>
            </a:r>
            <a:r>
              <a:rPr sz="1600" spc="-13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Bo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600" dirty="0">
              <a:latin typeface="Tahoma"/>
              <a:cs typeface="Tahoma"/>
            </a:endParaRPr>
          </a:p>
          <a:p>
            <a:pPr marL="12700" marR="5080" algn="ctr">
              <a:lnSpc>
                <a:spcPts val="1739"/>
              </a:lnSpc>
              <a:spcBef>
                <a:spcPts val="110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13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B  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591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600" spc="-215" dirty="0">
                <a:solidFill>
                  <a:srgbClr val="FFFFFF"/>
                </a:solidFill>
                <a:latin typeface="Tahoma"/>
                <a:cs typeface="Tahoma"/>
              </a:rPr>
              <a:t> W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12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600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EC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600" spc="-2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600" dirty="0">
              <a:latin typeface="Tahoma"/>
              <a:cs typeface="Tahoma"/>
            </a:endParaRPr>
          </a:p>
          <a:p>
            <a:pPr marL="606425">
              <a:lnSpc>
                <a:spcPct val="100000"/>
              </a:lnSpc>
              <a:spcBef>
                <a:spcPts val="875"/>
              </a:spcBef>
            </a:pP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adv@pemflow.com</a:t>
            </a:r>
          </a:p>
          <a:p>
            <a:pPr marL="716280">
              <a:lnSpc>
                <a:spcPct val="100000"/>
              </a:lnSpc>
              <a:spcBef>
                <a:spcPts val="925"/>
              </a:spcBef>
            </a:pPr>
            <a:r>
              <a:rPr sz="1600" spc="-40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33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6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27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07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0915" y="868679"/>
            <a:ext cx="6620509" cy="9601200"/>
            <a:chOff x="470915" y="868679"/>
            <a:chExt cx="6620509" cy="96012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99" y="868679"/>
              <a:ext cx="4817364" cy="1143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4564" y="9610344"/>
              <a:ext cx="1816607" cy="5654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5" y="9261348"/>
              <a:ext cx="1208531" cy="12085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544</Words>
  <Application>Microsoft Office PowerPoint</Application>
  <PresentationFormat>Personnalisé</PresentationFormat>
  <Paragraphs>183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 MT</vt:lpstr>
      <vt:lpstr>Calibri</vt:lpstr>
      <vt:lpstr>Tahoma</vt:lpstr>
      <vt:lpstr>Office Theme</vt:lpstr>
      <vt:lpstr>SCAMDISC</vt:lpstr>
      <vt:lpstr>Présentation PowerPoint</vt:lpstr>
      <vt:lpstr>STANDARD RANGE</vt:lpstr>
      <vt:lpstr>Let's 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SCAMDISC Fiche technique v5.pptx</dc:title>
  <dc:creator>aaugez</dc:creator>
  <cp:lastModifiedBy>Edgar BLOMME</cp:lastModifiedBy>
  <cp:revision>14</cp:revision>
  <cp:lastPrinted>2023-02-22T14:33:05Z</cp:lastPrinted>
  <dcterms:created xsi:type="dcterms:W3CDTF">2023-01-10T11:06:24Z</dcterms:created>
  <dcterms:modified xsi:type="dcterms:W3CDTF">2023-02-22T14:43:06Z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2023-01-10T00:00:00Z</vt:filetime>
  </property>
  <property fmtid="{D5CDD505-2E9C-101B-9397-08002B2CF9AE}" pid="3" name="LastSaved">
    <vt:filetime>2023-01-10T00:00:00Z</vt:filetime>
  </property>
</Properties>
</file>