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7"/>
  </p:notesMasterIdLst>
  <p:sldIdLst>
    <p:sldId id="257" r:id="rId5"/>
    <p:sldId id="260" r:id="rId6"/>
  </p:sldIdLst>
  <p:sldSz cx="7559675" cy="10691813"/>
  <p:notesSz cx="6735763" cy="9866313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ource Sans Pro Light" panose="020B0403030403020204" pitchFamily="34" charset="0"/>
      <p:regular r:id="rId12"/>
      <p:italic r:id="rId13"/>
    </p:embeddedFont>
    <p:embeddedFont>
      <p:font typeface="Source Sans Pro SemiBold" panose="020B0603030403020204" pitchFamily="34" charset="0"/>
      <p:bold r:id="rId14"/>
      <p:boldItalic r:id="rId15"/>
    </p:embeddedFont>
    <p:embeddedFont>
      <p:font typeface="Tahoma" panose="020B0604030504040204" pitchFamily="3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468"/>
    <a:srgbClr val="324473"/>
    <a:srgbClr val="F39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4D2420E-2F74-4C5D-9CE4-FC1D356C57EE}">
  <a:tblStyle styleId="{44D2420E-2F74-4C5D-9CE4-FC1D356C5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58" y="72"/>
      </p:cViewPr>
      <p:guideLst>
        <p:guide orient="horz" pos="3368"/>
        <p:guide pos="2381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62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30" tIns="90730" rIns="90730" bIns="90730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3a1fa13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60575" y="739775"/>
            <a:ext cx="2616200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3a1fa130e_0_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0730" tIns="90730" rIns="90730" bIns="9073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/>
          <p:nvPr/>
        </p:nvSpPr>
        <p:spPr>
          <a:xfrm>
            <a:off x="0" y="1390894"/>
            <a:ext cx="7559675" cy="2840445"/>
          </a:xfrm>
          <a:prstGeom prst="rect">
            <a:avLst/>
          </a:prstGeom>
          <a:solidFill>
            <a:srgbClr val="253870">
              <a:alpha val="3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2" name="Groupe 101">
            <a:extLst>
              <a:ext uri="{FF2B5EF4-FFF2-40B4-BE49-F238E27FC236}">
                <a16:creationId xmlns:a16="http://schemas.microsoft.com/office/drawing/2014/main" id="{0A206CE0-EF6E-FDA6-5AE2-B530303E66E1}"/>
              </a:ext>
            </a:extLst>
          </p:cNvPr>
          <p:cNvGrpSpPr/>
          <p:nvPr/>
        </p:nvGrpSpPr>
        <p:grpSpPr>
          <a:xfrm>
            <a:off x="164042" y="1584088"/>
            <a:ext cx="4438446" cy="3048029"/>
            <a:chOff x="238303" y="1723627"/>
            <a:chExt cx="4028286" cy="27052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" name="Google Shape;82;p14">
              <a:extLst>
                <a:ext uri="{FF2B5EF4-FFF2-40B4-BE49-F238E27FC236}">
                  <a16:creationId xmlns:a16="http://schemas.microsoft.com/office/drawing/2014/main" id="{7C501D92-5ECA-46BA-5428-F70EBEF03E84}"/>
                </a:ext>
              </a:extLst>
            </p:cNvPr>
            <p:cNvSpPr/>
            <p:nvPr/>
          </p:nvSpPr>
          <p:spPr>
            <a:xfrm>
              <a:off x="238303" y="1844318"/>
              <a:ext cx="4028286" cy="2584569"/>
            </a:xfrm>
            <a:prstGeom prst="roundRect">
              <a:avLst>
                <a:gd name="adj" fmla="val 2099"/>
              </a:avLst>
            </a:prstGeom>
            <a:solidFill>
              <a:srgbClr val="F08468"/>
            </a:solidFill>
            <a:ln>
              <a:noFill/>
            </a:ln>
            <a:effectLst>
              <a:outerShdw blurRad="100013" algn="t" rotWithShape="0">
                <a:srgbClr val="000000">
                  <a:alpha val="17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13" name="Google Shape;102;p14">
              <a:extLst>
                <a:ext uri="{FF2B5EF4-FFF2-40B4-BE49-F238E27FC236}">
                  <a16:creationId xmlns:a16="http://schemas.microsoft.com/office/drawing/2014/main" id="{621E04C7-C94B-0F2A-CB3D-AC606E8C0A93}"/>
                </a:ext>
              </a:extLst>
            </p:cNvPr>
            <p:cNvSpPr txBox="1"/>
            <p:nvPr/>
          </p:nvSpPr>
          <p:spPr>
            <a:xfrm>
              <a:off x="285780" y="1723627"/>
              <a:ext cx="3904230" cy="264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b="0" i="0" u="none" strike="noStrike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Easy maintenance: quick removal and easy cleaning of the cartridge</a:t>
              </a: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b="0" i="0" u="none" strike="noStrike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Minimum </a:t>
              </a:r>
              <a:r>
                <a:rPr lang="fr-FR" b="0" i="0" u="none" strike="noStrike" baseline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space</a:t>
              </a:r>
              <a:r>
                <a:rPr lang="fr-FR" b="0" i="0" u="none" strike="noStrike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b="0" i="0" u="none" strike="noStrike" baseline="0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requirement</a:t>
              </a: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en-US" b="0" i="0" u="none" strike="noStrike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High reliability: no moving parts</a:t>
              </a: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No consumables</a:t>
              </a: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Good corrosion </a:t>
              </a:r>
              <a:r>
                <a:rPr lang="fr-FR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resistance</a:t>
              </a:r>
              <a:endPara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Clr>
                  <a:schemeClr val="bg1"/>
                </a:buClr>
                <a:buFont typeface="Arial" panose="020B0604020202020204" pitchFamily="34" charset="0"/>
                <a:buChar char="•"/>
              </a:pPr>
              <a:r>
                <a:rPr lang="fr-F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Good impact </a:t>
              </a:r>
              <a:r>
                <a:rPr lang="fr-FR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resistance</a:t>
              </a:r>
              <a:endParaRPr lang="fr-FR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85" name="Google Shape;85;p14"/>
          <p:cNvSpPr/>
          <p:nvPr/>
        </p:nvSpPr>
        <p:spPr>
          <a:xfrm>
            <a:off x="0" y="0"/>
            <a:ext cx="7560000" cy="1448700"/>
          </a:xfrm>
          <a:prstGeom prst="rect">
            <a:avLst/>
          </a:prstGeom>
          <a:solidFill>
            <a:srgbClr val="253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6" name="Google Shape;86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0105" y="476350"/>
            <a:ext cx="1840340" cy="64407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4"/>
          <p:cNvSpPr txBox="1"/>
          <p:nvPr/>
        </p:nvSpPr>
        <p:spPr>
          <a:xfrm rot="1044">
            <a:off x="335322" y="645250"/>
            <a:ext cx="4937700" cy="2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Fuel </a:t>
            </a:r>
            <a:r>
              <a:rPr lang="fr-FR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pre-filtration</a:t>
            </a:r>
            <a:r>
              <a:rPr lang="fr-FR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 </a:t>
            </a:r>
          </a:p>
        </p:txBody>
      </p:sp>
      <p:sp>
        <p:nvSpPr>
          <p:cNvPr id="88" name="Google Shape;88;p14"/>
          <p:cNvSpPr txBox="1"/>
          <p:nvPr/>
        </p:nvSpPr>
        <p:spPr>
          <a:xfrm>
            <a:off x="335276" y="832142"/>
            <a:ext cx="51744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52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rPr>
              <a:t>VTX</a:t>
            </a:r>
            <a:endParaRPr sz="5200" b="1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Source Sans Pro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0" y="9949227"/>
            <a:ext cx="7560000" cy="742697"/>
          </a:xfrm>
          <a:prstGeom prst="rect">
            <a:avLst/>
          </a:prstGeom>
          <a:solidFill>
            <a:srgbClr val="25387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r-FR" sz="1200" b="0" i="0" u="none" strike="noStrike" baseline="0" dirty="0">
                <a:solidFill>
                  <a:srgbClr val="4D4D4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                                </a:t>
            </a:r>
            <a:endParaRPr lang="fr-FR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0836534-69CB-92E0-6A57-BBDE06904111}"/>
              </a:ext>
            </a:extLst>
          </p:cNvPr>
          <p:cNvGrpSpPr/>
          <p:nvPr/>
        </p:nvGrpSpPr>
        <p:grpSpPr>
          <a:xfrm>
            <a:off x="2594462" y="7213985"/>
            <a:ext cx="2304000" cy="2564561"/>
            <a:chOff x="2564450" y="6805529"/>
            <a:chExt cx="2386994" cy="2988478"/>
          </a:xfrm>
        </p:grpSpPr>
        <p:sp>
          <p:nvSpPr>
            <p:cNvPr id="80" name="Google Shape;80;p14"/>
            <p:cNvSpPr/>
            <p:nvPr/>
          </p:nvSpPr>
          <p:spPr>
            <a:xfrm>
              <a:off x="2567344" y="6805529"/>
              <a:ext cx="2384100" cy="2988478"/>
            </a:xfrm>
            <a:prstGeom prst="roundRect">
              <a:avLst>
                <a:gd name="adj" fmla="val 209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00" b="0" i="0" u="none" strike="noStrike" cap="none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Calibri"/>
                </a:rPr>
                <a:t>0000</a:t>
              </a:r>
              <a:endParaRPr sz="1800" b="0" i="0" u="none" strike="noStrike" cap="none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alibri"/>
              </a:endParaRPr>
            </a:p>
          </p:txBody>
        </p:sp>
        <p:sp>
          <p:nvSpPr>
            <p:cNvPr id="83" name="Google Shape;93;p14">
              <a:extLst>
                <a:ext uri="{FF2B5EF4-FFF2-40B4-BE49-F238E27FC236}">
                  <a16:creationId xmlns:a16="http://schemas.microsoft.com/office/drawing/2014/main" id="{40B0757B-BF88-24D3-C289-4157A609E543}"/>
                </a:ext>
              </a:extLst>
            </p:cNvPr>
            <p:cNvSpPr txBox="1"/>
            <p:nvPr/>
          </p:nvSpPr>
          <p:spPr>
            <a:xfrm>
              <a:off x="2564450" y="6957000"/>
              <a:ext cx="2364854" cy="430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dirty="0">
                  <a:solidFill>
                    <a:srgbClr val="F084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Operating conditions</a:t>
              </a:r>
            </a:p>
          </p:txBody>
        </p:sp>
        <p:sp>
          <p:nvSpPr>
            <p:cNvPr id="89" name="Google Shape;101;p14">
              <a:extLst>
                <a:ext uri="{FF2B5EF4-FFF2-40B4-BE49-F238E27FC236}">
                  <a16:creationId xmlns:a16="http://schemas.microsoft.com/office/drawing/2014/main" id="{DF41E040-3B58-8833-3920-E0CA4BB25E86}"/>
                </a:ext>
              </a:extLst>
            </p:cNvPr>
            <p:cNvSpPr txBox="1"/>
            <p:nvPr/>
          </p:nvSpPr>
          <p:spPr>
            <a:xfrm>
              <a:off x="2576966" y="7429603"/>
              <a:ext cx="2364855" cy="2286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Filtration </a:t>
              </a:r>
              <a:r>
                <a:rPr lang="fr-FR" sz="1050" b="1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threshold</a:t>
              </a: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100, 300 and 500µm</a:t>
              </a:r>
              <a:endParaRPr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Max. flow rate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500 l/</a:t>
              </a: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hr</a:t>
              </a:r>
              <a:endParaRPr lang="fr-FR"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Temperature 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-15 to 50°C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" sz="105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Pressure </a:t>
              </a:r>
              <a:r>
                <a:rPr lang="fr-FR" sz="105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loss</a:t>
              </a:r>
              <a:endParaRPr lang="fr-FR" sz="10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 mbar</a:t>
              </a:r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D1222863-82E6-6524-C406-5947EEBD321D}"/>
              </a:ext>
            </a:extLst>
          </p:cNvPr>
          <p:cNvGrpSpPr/>
          <p:nvPr/>
        </p:nvGrpSpPr>
        <p:grpSpPr>
          <a:xfrm>
            <a:off x="5068443" y="7219402"/>
            <a:ext cx="2265952" cy="2555338"/>
            <a:chOff x="217035" y="6836403"/>
            <a:chExt cx="2152693" cy="2025088"/>
          </a:xfrm>
        </p:grpSpPr>
        <p:sp>
          <p:nvSpPr>
            <p:cNvPr id="79" name="Google Shape;82;p14">
              <a:extLst>
                <a:ext uri="{FF2B5EF4-FFF2-40B4-BE49-F238E27FC236}">
                  <a16:creationId xmlns:a16="http://schemas.microsoft.com/office/drawing/2014/main" id="{B00E7087-8EDC-0D5E-7980-E1D4F5B6B981}"/>
                </a:ext>
              </a:extLst>
            </p:cNvPr>
            <p:cNvSpPr/>
            <p:nvPr/>
          </p:nvSpPr>
          <p:spPr>
            <a:xfrm>
              <a:off x="217035" y="6836403"/>
              <a:ext cx="2148940" cy="2025088"/>
            </a:xfrm>
            <a:prstGeom prst="roundRect">
              <a:avLst>
                <a:gd name="adj" fmla="val 209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02;p14">
              <a:extLst>
                <a:ext uri="{FF2B5EF4-FFF2-40B4-BE49-F238E27FC236}">
                  <a16:creationId xmlns:a16="http://schemas.microsoft.com/office/drawing/2014/main" id="{5D8AEBDF-515A-9055-9AE8-6EB9C9F60740}"/>
                </a:ext>
              </a:extLst>
            </p:cNvPr>
            <p:cNvSpPr txBox="1"/>
            <p:nvPr/>
          </p:nvSpPr>
          <p:spPr>
            <a:xfrm>
              <a:off x="247652" y="7252226"/>
              <a:ext cx="2087705" cy="15549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In and output 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M14x1,5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Nitrile </a:t>
              </a:r>
              <a:r>
                <a:rPr lang="fr-FR" sz="1050" b="1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gasket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(VITON option)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Aluminum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</a:t>
              </a: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alloy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</a:t>
              </a: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cover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Stainless </a:t>
              </a: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steel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</a:t>
              </a:r>
              <a:r>
                <a:rPr lang="fr-FR" sz="1050" b="1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cartridge</a:t>
              </a: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Polypropylene</a:t>
              </a: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turbine</a:t>
              </a: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fr-FR" sz="1050" b="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Transparent </a:t>
              </a:r>
              <a:r>
                <a:rPr lang="fr-FR" sz="1050" dirty="0" err="1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Trogamid</a:t>
              </a:r>
              <a:r>
                <a:rPr lang="fr-FR" sz="1050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 </a:t>
              </a:r>
              <a:r>
                <a:rPr lang="fr-FR" sz="1050" b="1"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bowl</a:t>
              </a:r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224070" y="6935122"/>
              <a:ext cx="2145658" cy="252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200" b="1" dirty="0">
                  <a:solidFill>
                    <a:srgbClr val="F084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CONFIGURATION</a:t>
              </a:r>
              <a:endParaRPr lang="fr-FR" sz="1200" dirty="0">
                <a:solidFill>
                  <a:srgbClr val="F0846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Source Sans Pro"/>
              </a:endParaRP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8AE38B46-2A24-1DF2-A6E3-144CF8DC7B73}"/>
              </a:ext>
            </a:extLst>
          </p:cNvPr>
          <p:cNvGrpSpPr/>
          <p:nvPr/>
        </p:nvGrpSpPr>
        <p:grpSpPr>
          <a:xfrm>
            <a:off x="4931849" y="1512658"/>
            <a:ext cx="2096103" cy="569820"/>
            <a:chOff x="5273068" y="950218"/>
            <a:chExt cx="2096103" cy="56982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4AAB4166-5D19-7CF4-6333-D25E4002F1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3068" y="1092507"/>
              <a:ext cx="2096103" cy="42753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BCD45B5A-B326-C3F3-E405-15DC4207E2B8}"/>
                </a:ext>
              </a:extLst>
            </p:cNvPr>
            <p:cNvSpPr txBox="1"/>
            <p:nvPr/>
          </p:nvSpPr>
          <p:spPr>
            <a:xfrm>
              <a:off x="5281381" y="950218"/>
              <a:ext cx="206868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French </a:t>
              </a:r>
              <a:r>
                <a:rPr lang="fr-FR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manufacturing</a:t>
              </a:r>
              <a:endParaRPr lang="fr-FR" dirty="0"/>
            </a:p>
          </p:txBody>
        </p:sp>
      </p:grpSp>
      <p:pic>
        <p:nvPicPr>
          <p:cNvPr id="100" name="Image 99">
            <a:extLst>
              <a:ext uri="{FF2B5EF4-FFF2-40B4-BE49-F238E27FC236}">
                <a16:creationId xmlns:a16="http://schemas.microsoft.com/office/drawing/2014/main" id="{6294E82C-4FAE-22B9-18BE-9D5E6C1762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41" y="10079134"/>
            <a:ext cx="1042192" cy="482882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1FA84503-20E8-7EE0-DFC9-FBBDE033B45C}"/>
              </a:ext>
            </a:extLst>
          </p:cNvPr>
          <p:cNvGrpSpPr/>
          <p:nvPr/>
        </p:nvGrpSpPr>
        <p:grpSpPr>
          <a:xfrm>
            <a:off x="208290" y="4741843"/>
            <a:ext cx="5233247" cy="1779111"/>
            <a:chOff x="208290" y="4868456"/>
            <a:chExt cx="5487660" cy="1214736"/>
          </a:xfrm>
        </p:grpSpPr>
        <p:sp>
          <p:nvSpPr>
            <p:cNvPr id="16" name="Google Shape;82;p14">
              <a:extLst>
                <a:ext uri="{FF2B5EF4-FFF2-40B4-BE49-F238E27FC236}">
                  <a16:creationId xmlns:a16="http://schemas.microsoft.com/office/drawing/2014/main" id="{551D4D26-21AE-1181-2DBE-A9A5894C72C2}"/>
                </a:ext>
              </a:extLst>
            </p:cNvPr>
            <p:cNvSpPr/>
            <p:nvPr/>
          </p:nvSpPr>
          <p:spPr>
            <a:xfrm>
              <a:off x="208290" y="4868456"/>
              <a:ext cx="5487660" cy="1214736"/>
            </a:xfrm>
            <a:prstGeom prst="roundRect">
              <a:avLst>
                <a:gd name="adj" fmla="val 2099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92;p14">
              <a:extLst>
                <a:ext uri="{FF2B5EF4-FFF2-40B4-BE49-F238E27FC236}">
                  <a16:creationId xmlns:a16="http://schemas.microsoft.com/office/drawing/2014/main" id="{D11FF66E-CCFE-FF9D-FD98-B105B22C7E14}"/>
                </a:ext>
              </a:extLst>
            </p:cNvPr>
            <p:cNvSpPr txBox="1"/>
            <p:nvPr/>
          </p:nvSpPr>
          <p:spPr>
            <a:xfrm>
              <a:off x="263796" y="5206495"/>
              <a:ext cx="5245926" cy="7144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b="0" i="0" u="none" strike="noStrike" baseline="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Separation of water from fuel by centrifugation for the optimization of the coalescence phenomenon</a:t>
              </a: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endParaRPr lang="fr-FR" b="0" i="0" u="none" strike="noStrike" baseline="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171450" indent="-171450" algn="l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Final filtration of solid particles on the metal cartridge</a:t>
              </a:r>
            </a:p>
          </p:txBody>
        </p:sp>
        <p:sp>
          <p:nvSpPr>
            <p:cNvPr id="9" name="Google Shape;91;p14">
              <a:extLst>
                <a:ext uri="{FF2B5EF4-FFF2-40B4-BE49-F238E27FC236}">
                  <a16:creationId xmlns:a16="http://schemas.microsoft.com/office/drawing/2014/main" id="{00321DE7-1603-03B8-41FF-37F30502AED8}"/>
                </a:ext>
              </a:extLst>
            </p:cNvPr>
            <p:cNvSpPr txBox="1"/>
            <p:nvPr/>
          </p:nvSpPr>
          <p:spPr>
            <a:xfrm>
              <a:off x="263796" y="4907085"/>
              <a:ext cx="4924261" cy="2941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600" b="1" dirty="0">
                  <a:solidFill>
                    <a:srgbClr val="F08468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rPr>
                <a:t>FILTER OPERATION</a:t>
              </a:r>
            </a:p>
          </p:txBody>
        </p:sp>
      </p:grpSp>
      <p:pic>
        <p:nvPicPr>
          <p:cNvPr id="20" name="Image 19">
            <a:extLst>
              <a:ext uri="{FF2B5EF4-FFF2-40B4-BE49-F238E27FC236}">
                <a16:creationId xmlns:a16="http://schemas.microsoft.com/office/drawing/2014/main" id="{85D3A288-D1B7-7788-5615-84A265B9E0C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18" b="2111"/>
          <a:stretch/>
        </p:blipFill>
        <p:spPr>
          <a:xfrm>
            <a:off x="4794752" y="2046601"/>
            <a:ext cx="2378791" cy="4413874"/>
          </a:xfrm>
          <a:prstGeom prst="rect">
            <a:avLst/>
          </a:prstGeom>
        </p:spPr>
      </p:pic>
      <p:sp>
        <p:nvSpPr>
          <p:cNvPr id="14" name="Google Shape;102;p14">
            <a:extLst>
              <a:ext uri="{FF2B5EF4-FFF2-40B4-BE49-F238E27FC236}">
                <a16:creationId xmlns:a16="http://schemas.microsoft.com/office/drawing/2014/main" id="{C9CC0AC8-F06F-7835-8D64-7513CDE331C5}"/>
              </a:ext>
            </a:extLst>
          </p:cNvPr>
          <p:cNvSpPr txBox="1"/>
          <p:nvPr/>
        </p:nvSpPr>
        <p:spPr>
          <a:xfrm>
            <a:off x="6199443" y="9942385"/>
            <a:ext cx="1549391" cy="69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1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Complies with the European Directive </a:t>
            </a:r>
          </a:p>
          <a:p>
            <a:r>
              <a:rPr lang="en-US" sz="1100" b="0" i="0" u="none" strike="noStrike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2014/68/EC</a:t>
            </a:r>
            <a:endParaRPr lang="fr-FR" sz="11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CE6BD3E3-34C1-5195-D492-DBA012A1DDA6}"/>
              </a:ext>
            </a:extLst>
          </p:cNvPr>
          <p:cNvGrpSpPr/>
          <p:nvPr/>
        </p:nvGrpSpPr>
        <p:grpSpPr>
          <a:xfrm>
            <a:off x="205919" y="6639148"/>
            <a:ext cx="7124526" cy="426079"/>
            <a:chOff x="205919" y="6428130"/>
            <a:chExt cx="7124526" cy="426079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993384D3-386E-BB14-026B-F2876CB110E3}"/>
                </a:ext>
              </a:extLst>
            </p:cNvPr>
            <p:cNvGrpSpPr/>
            <p:nvPr/>
          </p:nvGrpSpPr>
          <p:grpSpPr>
            <a:xfrm>
              <a:off x="1937142" y="6428130"/>
              <a:ext cx="1885707" cy="400079"/>
              <a:chOff x="4697967" y="3183986"/>
              <a:chExt cx="1885707" cy="400079"/>
            </a:xfrm>
          </p:grpSpPr>
          <p:pic>
            <p:nvPicPr>
              <p:cNvPr id="4" name="Google Shape;123;p15">
                <a:extLst>
                  <a:ext uri="{FF2B5EF4-FFF2-40B4-BE49-F238E27FC236}">
                    <a16:creationId xmlns:a16="http://schemas.microsoft.com/office/drawing/2014/main" id="{5B240AAF-C340-7EFD-2041-E0FEC15D5E1A}"/>
                  </a:ext>
                </a:extLst>
              </p:cNvPr>
              <p:cNvPicPr preferRelativeResize="0"/>
              <p:nvPr/>
            </p:nvPicPr>
            <p:blipFill>
              <a:blip r:embed="rId7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7967" y="3222573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Google Shape;121;p15">
                <a:extLst>
                  <a:ext uri="{FF2B5EF4-FFF2-40B4-BE49-F238E27FC236}">
                    <a16:creationId xmlns:a16="http://schemas.microsoft.com/office/drawing/2014/main" id="{95A22215-5445-623A-AE5E-5CA81CD0C972}"/>
                  </a:ext>
                </a:extLst>
              </p:cNvPr>
              <p:cNvSpPr txBox="1"/>
              <p:nvPr/>
            </p:nvSpPr>
            <p:spPr>
              <a:xfrm>
                <a:off x="5071229" y="3183986"/>
                <a:ext cx="1512445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ource Sans Pro"/>
                  </a:rPr>
                  <a:t>AUTOMOBILE</a:t>
                </a:r>
                <a:endParaRPr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endParaRPr>
              </a:p>
            </p:txBody>
          </p:sp>
        </p:grp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43C728F4-9BCE-53CF-41F6-15389AFDC07D}"/>
                </a:ext>
              </a:extLst>
            </p:cNvPr>
            <p:cNvGrpSpPr/>
            <p:nvPr/>
          </p:nvGrpSpPr>
          <p:grpSpPr>
            <a:xfrm>
              <a:off x="205919" y="6428131"/>
              <a:ext cx="1912220" cy="400079"/>
              <a:chOff x="685137" y="6005724"/>
              <a:chExt cx="1912220" cy="400079"/>
            </a:xfrm>
          </p:grpSpPr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2CD2355D-D15F-0CF6-65A9-F8DA64F4C9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5137" y="6029427"/>
                <a:ext cx="360000" cy="360000"/>
              </a:xfrm>
              <a:prstGeom prst="ellipse">
                <a:avLst/>
              </a:prstGeom>
            </p:spPr>
          </p:pic>
          <p:sp>
            <p:nvSpPr>
              <p:cNvPr id="12" name="Google Shape;121;p15">
                <a:extLst>
                  <a:ext uri="{FF2B5EF4-FFF2-40B4-BE49-F238E27FC236}">
                    <a16:creationId xmlns:a16="http://schemas.microsoft.com/office/drawing/2014/main" id="{BD9CE1B8-9952-7855-E9E1-891056141318}"/>
                  </a:ext>
                </a:extLst>
              </p:cNvPr>
              <p:cNvSpPr txBox="1"/>
              <p:nvPr/>
            </p:nvSpPr>
            <p:spPr>
              <a:xfrm>
                <a:off x="1084912" y="6005724"/>
                <a:ext cx="1512445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-FR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ource Sans Pro"/>
                  </a:rPr>
                  <a:t>NAUTICAL</a:t>
                </a:r>
              </a:p>
            </p:txBody>
          </p:sp>
        </p:grpSp>
        <p:grpSp>
          <p:nvGrpSpPr>
            <p:cNvPr id="30" name="Groupe 29">
              <a:extLst>
                <a:ext uri="{FF2B5EF4-FFF2-40B4-BE49-F238E27FC236}">
                  <a16:creationId xmlns:a16="http://schemas.microsoft.com/office/drawing/2014/main" id="{F2A8E607-212A-B412-6652-11026586B491}"/>
                </a:ext>
              </a:extLst>
            </p:cNvPr>
            <p:cNvGrpSpPr/>
            <p:nvPr/>
          </p:nvGrpSpPr>
          <p:grpSpPr>
            <a:xfrm>
              <a:off x="4002218" y="6454130"/>
              <a:ext cx="1875888" cy="400079"/>
              <a:chOff x="4154241" y="6440372"/>
              <a:chExt cx="1875888" cy="400079"/>
            </a:xfrm>
          </p:grpSpPr>
          <p:pic>
            <p:nvPicPr>
              <p:cNvPr id="25" name="Image 24">
                <a:extLst>
                  <a:ext uri="{FF2B5EF4-FFF2-40B4-BE49-F238E27FC236}">
                    <a16:creationId xmlns:a16="http://schemas.microsoft.com/office/drawing/2014/main" id="{435D03C6-B73D-20CE-6F2F-9A4A48F085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154241" y="6451834"/>
                <a:ext cx="362919" cy="360000"/>
              </a:xfrm>
              <a:prstGeom prst="ellipse">
                <a:avLst/>
              </a:prstGeom>
            </p:spPr>
          </p:pic>
          <p:sp>
            <p:nvSpPr>
              <p:cNvPr id="26" name="Google Shape;121;p15">
                <a:extLst>
                  <a:ext uri="{FF2B5EF4-FFF2-40B4-BE49-F238E27FC236}">
                    <a16:creationId xmlns:a16="http://schemas.microsoft.com/office/drawing/2014/main" id="{451AAA2E-A3EA-658B-28BE-44F1EE0A0143}"/>
                  </a:ext>
                </a:extLst>
              </p:cNvPr>
              <p:cNvSpPr txBox="1"/>
              <p:nvPr/>
            </p:nvSpPr>
            <p:spPr>
              <a:xfrm>
                <a:off x="4517684" y="6440372"/>
                <a:ext cx="1512445" cy="4000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ource Sans Pro"/>
                  </a:rPr>
                  <a:t>AGRICULTURE</a:t>
                </a:r>
                <a:endParaRPr dirty="0">
                  <a:solidFill>
                    <a:schemeClr val="dk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Source Sans Pro"/>
                </a:endParaRPr>
              </a:p>
            </p:txBody>
          </p:sp>
        </p:grpSp>
        <p:grpSp>
          <p:nvGrpSpPr>
            <p:cNvPr id="67" name="Groupe 66">
              <a:extLst>
                <a:ext uri="{FF2B5EF4-FFF2-40B4-BE49-F238E27FC236}">
                  <a16:creationId xmlns:a16="http://schemas.microsoft.com/office/drawing/2014/main" id="{EC517121-A3B1-CE47-22D6-429337B5CEE8}"/>
                </a:ext>
              </a:extLst>
            </p:cNvPr>
            <p:cNvGrpSpPr/>
            <p:nvPr/>
          </p:nvGrpSpPr>
          <p:grpSpPr>
            <a:xfrm>
              <a:off x="6081863" y="6465592"/>
              <a:ext cx="1248582" cy="360000"/>
              <a:chOff x="5924961" y="6440925"/>
              <a:chExt cx="1248582" cy="360000"/>
            </a:xfrm>
          </p:grpSpPr>
          <p:pic>
            <p:nvPicPr>
              <p:cNvPr id="29" name="Image 28">
                <a:extLst>
                  <a:ext uri="{FF2B5EF4-FFF2-40B4-BE49-F238E27FC236}">
                    <a16:creationId xmlns:a16="http://schemas.microsoft.com/office/drawing/2014/main" id="{C3E35086-9F84-3D26-C7E3-9F7F62955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24961" y="6440925"/>
                <a:ext cx="362919" cy="360000"/>
              </a:xfrm>
              <a:prstGeom prst="ellipse">
                <a:avLst/>
              </a:prstGeom>
            </p:spPr>
          </p:pic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A065EA6A-9A74-AD38-A21D-7C51DA20546E}"/>
                  </a:ext>
                </a:extLst>
              </p:cNvPr>
              <p:cNvSpPr txBox="1"/>
              <p:nvPr/>
            </p:nvSpPr>
            <p:spPr>
              <a:xfrm>
                <a:off x="6321839" y="6472548"/>
                <a:ext cx="85170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" b="1" dirty="0">
                    <a:solidFill>
                      <a:schemeClr val="dk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ource Sans Pro"/>
                  </a:rPr>
                  <a:t>SKID</a:t>
                </a:r>
                <a:endParaRPr lang="fr-FR" dirty="0"/>
              </a:p>
            </p:txBody>
          </p:sp>
        </p:grpSp>
      </p:grpSp>
      <p:pic>
        <p:nvPicPr>
          <p:cNvPr id="72" name="Image 71">
            <a:extLst>
              <a:ext uri="{FF2B5EF4-FFF2-40B4-BE49-F238E27FC236}">
                <a16:creationId xmlns:a16="http://schemas.microsoft.com/office/drawing/2014/main" id="{0D188534-51DE-153F-A8F4-E8CD32F1E84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18449" y="3452858"/>
            <a:ext cx="1085828" cy="108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EA4BA23A-4F08-18E0-F964-496D384ED0D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283"/>
          <a:stretch/>
        </p:blipFill>
        <p:spPr>
          <a:xfrm>
            <a:off x="250349" y="7220828"/>
            <a:ext cx="2116883" cy="2616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2E2C1D1A-12CA-CF5C-869D-2836D050CA1A}"/>
              </a:ext>
            </a:extLst>
          </p:cNvPr>
          <p:cNvGrpSpPr/>
          <p:nvPr/>
        </p:nvGrpSpPr>
        <p:grpSpPr>
          <a:xfrm>
            <a:off x="-1" y="-1"/>
            <a:ext cx="7559678" cy="10691813"/>
            <a:chOff x="-1" y="-1"/>
            <a:chExt cx="7559678" cy="1069181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A91480B8-E8BE-165D-7035-B09FB47879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-1"/>
              <a:ext cx="7559675" cy="10691813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ECC3C55D-E58C-A838-EBD3-DBFDBE6C1D7E}"/>
                </a:ext>
              </a:extLst>
            </p:cNvPr>
            <p:cNvGrpSpPr/>
            <p:nvPr/>
          </p:nvGrpSpPr>
          <p:grpSpPr>
            <a:xfrm>
              <a:off x="0" y="4101601"/>
              <a:ext cx="7559677" cy="2488607"/>
              <a:chOff x="-2" y="3574746"/>
              <a:chExt cx="7559677" cy="2488607"/>
            </a:xfrm>
          </p:grpSpPr>
          <p:sp>
            <p:nvSpPr>
              <p:cNvPr id="10" name="Google Shape;575;p39">
                <a:extLst>
                  <a:ext uri="{FF2B5EF4-FFF2-40B4-BE49-F238E27FC236}">
                    <a16:creationId xmlns:a16="http://schemas.microsoft.com/office/drawing/2014/main" id="{28A6A6D9-5B22-C8E2-9CAE-46C80E0533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574746"/>
                <a:ext cx="7559675" cy="10293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429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800"/>
                  <a:buFont typeface="Arial"/>
                  <a:buChar char="●"/>
                  <a:defRPr sz="18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L="914400" marR="0" lvl="1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indent="0" algn="ctr">
                  <a:lnSpc>
                    <a:spcPct val="90000"/>
                  </a:lnSpc>
                  <a:spcAft>
                    <a:spcPts val="1500"/>
                  </a:spcAft>
                  <a:buClr>
                    <a:schemeClr val="lt1"/>
                  </a:buClr>
                  <a:buSzPts val="3200"/>
                  <a:buFont typeface="Arial"/>
                  <a:buNone/>
                </a:pPr>
                <a:r>
                  <a:rPr lang="fr-FR" sz="4400" b="1" dirty="0" err="1">
                    <a:solidFill>
                      <a:srgbClr val="FFFFFF"/>
                    </a:solidFill>
                    <a:latin typeface="Source Sans Pro SemiBold"/>
                    <a:ea typeface="Source Sans Pro SemiBold"/>
                    <a:sym typeface="Source Sans Pro SemiBold"/>
                  </a:rPr>
                  <a:t>Let's</a:t>
                </a:r>
                <a:r>
                  <a:rPr lang="fr-FR" sz="4400" b="1" dirty="0">
                    <a:solidFill>
                      <a:srgbClr val="FFFFFF"/>
                    </a:solidFill>
                    <a:latin typeface="Source Sans Pro SemiBold"/>
                    <a:ea typeface="Source Sans Pro SemiBold"/>
                    <a:sym typeface="Source Sans Pro SemiBold"/>
                  </a:rPr>
                  <a:t> </a:t>
                </a:r>
                <a:r>
                  <a:rPr lang="fr-FR" sz="4400" b="1" dirty="0" err="1">
                    <a:solidFill>
                      <a:srgbClr val="FFFFFF"/>
                    </a:solidFill>
                    <a:latin typeface="Source Sans Pro SemiBold"/>
                    <a:ea typeface="Source Sans Pro SemiBold"/>
                    <a:sym typeface="Source Sans Pro SemiBold"/>
                  </a:rPr>
                  <a:t>keep</a:t>
                </a:r>
                <a:r>
                  <a:rPr lang="fr-FR" sz="4400" b="1" dirty="0">
                    <a:solidFill>
                      <a:srgbClr val="FFFFFF"/>
                    </a:solidFill>
                    <a:latin typeface="Source Sans Pro SemiBold"/>
                    <a:ea typeface="Source Sans Pro SemiBold"/>
                    <a:sym typeface="Source Sans Pro SemiBold"/>
                  </a:rPr>
                  <a:t> in </a:t>
                </a:r>
                <a:r>
                  <a:rPr lang="fr-FR" sz="4400" b="1" dirty="0" err="1">
                    <a:solidFill>
                      <a:srgbClr val="FFFFFF"/>
                    </a:solidFill>
                    <a:latin typeface="Source Sans Pro SemiBold"/>
                    <a:ea typeface="Source Sans Pro SemiBold"/>
                    <a:sym typeface="Source Sans Pro SemiBold"/>
                  </a:rPr>
                  <a:t>touch</a:t>
                </a:r>
                <a:endParaRPr lang="fr-FR" sz="4400" b="1" dirty="0">
                  <a:solidFill>
                    <a:srgbClr val="FFFFFF"/>
                  </a:solidFill>
                  <a:latin typeface="Source Sans Pro SemiBold"/>
                  <a:ea typeface="Source Sans Pro SemiBold"/>
                  <a:sym typeface="Source Sans Pro SemiBold"/>
                </a:endParaRPr>
              </a:p>
            </p:txBody>
          </p:sp>
          <p:sp>
            <p:nvSpPr>
              <p:cNvPr id="11" name="Google Shape;576;p39">
                <a:extLst>
                  <a:ext uri="{FF2B5EF4-FFF2-40B4-BE49-F238E27FC236}">
                    <a16:creationId xmlns:a16="http://schemas.microsoft.com/office/drawing/2014/main" id="{7765C6E4-5901-E86D-70F6-832F7F5A8151}"/>
                  </a:ext>
                </a:extLst>
              </p:cNvPr>
              <p:cNvSpPr txBox="1"/>
              <p:nvPr/>
            </p:nvSpPr>
            <p:spPr>
              <a:xfrm>
                <a:off x="-2" y="4389613"/>
                <a:ext cx="7559675" cy="16737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sym typeface="Source Sans Pro Light"/>
                  </a:rPr>
                  <a:t>382, rue de Bondues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sym typeface="Source Sans Pro Light"/>
                  </a:rPr>
                  <a:t>Parc d’Activités du Moulin, Zone B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sym typeface="Source Sans Pro Light"/>
                  </a:rPr>
                  <a:t>59118 WAMBRECHIES,</a:t>
                </a: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sym typeface="Source Sans Pro Light"/>
                  </a:rPr>
                  <a:t>FRANCE</a:t>
                </a:r>
                <a:endParaRPr dirty="0"/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102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b="0" i="0" u="none" strike="noStrike" cap="none" dirty="0">
                    <a:solidFill>
                      <a:schemeClr val="lt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adv@</a:t>
                </a: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pemflow.com</a:t>
                </a:r>
                <a:endParaRPr sz="1600" b="0" i="0" u="none" strike="noStrike" cap="none" dirty="0">
                  <a:solidFill>
                    <a:schemeClr val="lt1"/>
                  </a:solidFill>
                  <a:latin typeface="Source Sans Pro Light"/>
                  <a:ea typeface="Source Sans Pro Light"/>
                  <a:cs typeface="Source Sans Pro Light"/>
                  <a:sym typeface="Source Sans Pro Light"/>
                </a:endParaRPr>
              </a:p>
              <a:p>
                <a:pPr marL="0" marR="0" lvl="0" indent="0" algn="ctr" rtl="0">
                  <a:lnSpc>
                    <a:spcPct val="90000"/>
                  </a:lnSpc>
                  <a:spcBef>
                    <a:spcPts val="1102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Arial"/>
                  <a:buNone/>
                </a:pPr>
                <a:r>
                  <a:rPr lang="fr" sz="1600" b="0" i="0" u="none" strike="noStrike" cap="none" dirty="0">
                    <a:solidFill>
                      <a:schemeClr val="lt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+33 3 20 66 27 07</a:t>
                </a:r>
                <a:r>
                  <a:rPr lang="fr" sz="1600" dirty="0">
                    <a:solidFill>
                      <a:schemeClr val="lt1"/>
                    </a:solidFill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 </a:t>
                </a:r>
                <a:endParaRPr dirty="0"/>
              </a:p>
            </p:txBody>
          </p:sp>
        </p:grp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1F85D634-7031-9C60-4759-7E3B58C9C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6425" y="873271"/>
              <a:ext cx="4806820" cy="1134217"/>
            </a:xfrm>
            <a:prstGeom prst="rect">
              <a:avLst/>
            </a:prstGeom>
          </p:spPr>
        </p:pic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D85F8C7C-1BE8-B47C-8677-E7D0E0D33EF1}"/>
              </a:ext>
            </a:extLst>
          </p:cNvPr>
          <p:cNvGrpSpPr/>
          <p:nvPr/>
        </p:nvGrpSpPr>
        <p:grpSpPr>
          <a:xfrm>
            <a:off x="5280249" y="9613407"/>
            <a:ext cx="1805992" cy="556169"/>
            <a:chOff x="13459057" y="4420684"/>
            <a:chExt cx="1805992" cy="556169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FD61B7F-4261-7A22-EEF2-8658E87B9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459057" y="4476956"/>
              <a:ext cx="499897" cy="499897"/>
            </a:xfrm>
            <a:prstGeom prst="rect">
              <a:avLst/>
            </a:prstGeom>
          </p:spPr>
        </p:pic>
        <p:pic>
          <p:nvPicPr>
            <p:cNvPr id="12" name="Google Shape;86;p14">
              <a:extLst>
                <a:ext uri="{FF2B5EF4-FFF2-40B4-BE49-F238E27FC236}">
                  <a16:creationId xmlns:a16="http://schemas.microsoft.com/office/drawing/2014/main" id="{972A35CF-0619-3C4B-6112-157E82EC8D29}"/>
                </a:ext>
              </a:extLst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33" b="22386"/>
            <a:stretch/>
          </p:blipFill>
          <p:spPr>
            <a:xfrm>
              <a:off x="13966378" y="4420684"/>
              <a:ext cx="1298671" cy="4998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BC3E4267-33F9-C33F-BCC2-069AF0CD2F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34" y="9263188"/>
            <a:ext cx="1200334" cy="1200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757702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3220B2B84AA747ABBBEAAF1AB2F8EE" ma:contentTypeVersion="11" ma:contentTypeDescription="Create a new document." ma:contentTypeScope="" ma:versionID="5916d9ca712e01bf5717e985d298dd63">
  <xsd:schema xmlns:xsd="http://www.w3.org/2001/XMLSchema" xmlns:xs="http://www.w3.org/2001/XMLSchema" xmlns:p="http://schemas.microsoft.com/office/2006/metadata/properties" xmlns:ns3="71f3cee0-56ee-4d3d-9e50-68f5ab138494" xmlns:ns4="6811ad8e-938c-4141-bdff-01f40d8d7acd" targetNamespace="http://schemas.microsoft.com/office/2006/metadata/properties" ma:root="true" ma:fieldsID="d4e39398a912d6b75f0ce5ae87f8e158" ns3:_="" ns4:_="">
    <xsd:import namespace="71f3cee0-56ee-4d3d-9e50-68f5ab138494"/>
    <xsd:import namespace="6811ad8e-938c-4141-bdff-01f40d8d7a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f3cee0-56ee-4d3d-9e50-68f5ab1384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11ad8e-938c-4141-bdff-01f40d8d7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AEC9B3-9871-4FFC-AE35-4B35B3312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f3cee0-56ee-4d3d-9e50-68f5ab138494"/>
    <ds:schemaRef ds:uri="6811ad8e-938c-4141-bdff-01f40d8d7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9E8A0C3-E6D1-479C-9BC4-826D982B5BCA}">
  <ds:schemaRefs>
    <ds:schemaRef ds:uri="http://purl.org/dc/terms/"/>
    <ds:schemaRef ds:uri="http://schemas.microsoft.com/office/infopath/2007/PartnerControls"/>
    <ds:schemaRef ds:uri="71f3cee0-56ee-4d3d-9e50-68f5ab138494"/>
    <ds:schemaRef ds:uri="http://schemas.microsoft.com/office/2006/documentManagement/types"/>
    <ds:schemaRef ds:uri="http://schemas.microsoft.com/office/2006/metadata/properties"/>
    <ds:schemaRef ds:uri="http://purl.org/dc/dcmitype/"/>
    <ds:schemaRef ds:uri="6811ad8e-938c-4141-bdff-01f40d8d7acd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27E948C-19D0-492D-95E3-AF1F0B9E38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154</Words>
  <Application>Microsoft Office PowerPoint</Application>
  <PresentationFormat>Personnalisé</PresentationFormat>
  <Paragraphs>58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Source Sans Pro Light</vt:lpstr>
      <vt:lpstr>Tahoma</vt:lpstr>
      <vt:lpstr>Calibri</vt:lpstr>
      <vt:lpstr>Source Sans Pro SemiBold</vt:lpstr>
      <vt:lpstr>Arial</vt:lpstr>
      <vt:lpstr>Simple Light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Edgar BLOMME</dc:creator>
  <cp:lastModifiedBy>Marie-Ange CAMBOUR</cp:lastModifiedBy>
  <cp:revision>73</cp:revision>
  <cp:lastPrinted>2022-10-07T09:25:43Z</cp:lastPrinted>
  <dcterms:modified xsi:type="dcterms:W3CDTF">2022-11-23T09:44:41Z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0x010100963220B2B84AA747ABBBEAAF1AB2F8EE</vt:lpwstr>
  </property>
</Properties>
</file>